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9"/>
  </p:notesMasterIdLst>
  <p:sldIdLst>
    <p:sldId id="256" r:id="rId2"/>
    <p:sldId id="360" r:id="rId3"/>
    <p:sldId id="257" r:id="rId4"/>
    <p:sldId id="291" r:id="rId5"/>
    <p:sldId id="268" r:id="rId6"/>
    <p:sldId id="336" r:id="rId7"/>
    <p:sldId id="344" r:id="rId8"/>
    <p:sldId id="342" r:id="rId9"/>
    <p:sldId id="335" r:id="rId10"/>
    <p:sldId id="340" r:id="rId11"/>
    <p:sldId id="347" r:id="rId12"/>
    <p:sldId id="346" r:id="rId13"/>
    <p:sldId id="343" r:id="rId14"/>
    <p:sldId id="264" r:id="rId15"/>
    <p:sldId id="373" r:id="rId16"/>
    <p:sldId id="374" r:id="rId17"/>
    <p:sldId id="375" r:id="rId18"/>
    <p:sldId id="376" r:id="rId19"/>
    <p:sldId id="377" r:id="rId20"/>
    <p:sldId id="269" r:id="rId21"/>
    <p:sldId id="349" r:id="rId22"/>
    <p:sldId id="334" r:id="rId23"/>
    <p:sldId id="361" r:id="rId24"/>
    <p:sldId id="363" r:id="rId25"/>
    <p:sldId id="364" r:id="rId26"/>
    <p:sldId id="365" r:id="rId27"/>
    <p:sldId id="383" r:id="rId28"/>
    <p:sldId id="348" r:id="rId29"/>
    <p:sldId id="350" r:id="rId30"/>
    <p:sldId id="281" r:id="rId31"/>
    <p:sldId id="385" r:id="rId32"/>
    <p:sldId id="351" r:id="rId33"/>
    <p:sldId id="352" r:id="rId34"/>
    <p:sldId id="353" r:id="rId35"/>
    <p:sldId id="354" r:id="rId36"/>
    <p:sldId id="289" r:id="rId37"/>
    <p:sldId id="386" r:id="rId38"/>
    <p:sldId id="355" r:id="rId39"/>
    <p:sldId id="356" r:id="rId40"/>
    <p:sldId id="357" r:id="rId41"/>
    <p:sldId id="358" r:id="rId42"/>
    <p:sldId id="384" r:id="rId43"/>
    <p:sldId id="387" r:id="rId44"/>
    <p:sldId id="388" r:id="rId45"/>
    <p:sldId id="380" r:id="rId46"/>
    <p:sldId id="381" r:id="rId47"/>
    <p:sldId id="382" r:id="rId48"/>
    <p:sldId id="295" r:id="rId49"/>
    <p:sldId id="296" r:id="rId50"/>
    <p:sldId id="297" r:id="rId51"/>
    <p:sldId id="304" r:id="rId52"/>
    <p:sldId id="298" r:id="rId53"/>
    <p:sldId id="299" r:id="rId54"/>
    <p:sldId id="300" r:id="rId55"/>
    <p:sldId id="302" r:id="rId56"/>
    <p:sldId id="301" r:id="rId57"/>
    <p:sldId id="303"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F3"/>
    <a:srgbClr val="FFCCFF"/>
    <a:srgbClr val="003399"/>
    <a:srgbClr val="FF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8" autoAdjust="0"/>
    <p:restoredTop sz="92647" autoAdjust="0"/>
  </p:normalViewPr>
  <p:slideViewPr>
    <p:cSldViewPr snapToGrid="0">
      <p:cViewPr varScale="1">
        <p:scale>
          <a:sx n="81" d="100"/>
          <a:sy n="81" d="100"/>
        </p:scale>
        <p:origin x="12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FDE90-3343-4BDB-AE8D-6B445B3D67C1}" type="doc">
      <dgm:prSet loTypeId="urn:microsoft.com/office/officeart/2005/8/layout/process3" loCatId="process" qsTypeId="urn:microsoft.com/office/officeart/2005/8/quickstyle/simple1" qsCatId="simple" csTypeId="urn:microsoft.com/office/officeart/2005/8/colors/accent1_2" csCatId="accent1" phldr="1"/>
      <dgm:spPr/>
    </dgm:pt>
    <dgm:pt modelId="{B0025CBF-CCD6-4E9C-B380-CB01F8DBBE6B}">
      <dgm:prSet phldrT="[Metin]" custT="1"/>
      <dgm:spPr/>
      <dgm:t>
        <a:bodyPr/>
        <a:lstStyle/>
        <a:p>
          <a:r>
            <a:rPr lang="tr-TR" sz="1600" dirty="0"/>
            <a:t>İşlem</a:t>
          </a:r>
        </a:p>
      </dgm:t>
    </dgm:pt>
    <dgm:pt modelId="{A8B2869A-7DF1-4E6D-9DA0-29352BBE4F14}" type="parTrans" cxnId="{72A5F7E8-44DF-4834-90F5-D1F2BFAC70EC}">
      <dgm:prSet/>
      <dgm:spPr/>
      <dgm:t>
        <a:bodyPr/>
        <a:lstStyle/>
        <a:p>
          <a:endParaRPr lang="tr-TR"/>
        </a:p>
      </dgm:t>
    </dgm:pt>
    <dgm:pt modelId="{F4D88B58-21CF-4DDB-96DC-D4CAB01B3B15}" type="sibTrans" cxnId="{72A5F7E8-44DF-4834-90F5-D1F2BFAC70EC}">
      <dgm:prSet/>
      <dgm:spPr/>
      <dgm:t>
        <a:bodyPr/>
        <a:lstStyle/>
        <a:p>
          <a:endParaRPr lang="tr-TR"/>
        </a:p>
      </dgm:t>
    </dgm:pt>
    <dgm:pt modelId="{34B7F45E-8685-433D-A637-606CD483C2C8}">
      <dgm:prSet phldrT="[Metin]" custT="1"/>
      <dgm:spPr/>
      <dgm:t>
        <a:bodyPr/>
        <a:lstStyle/>
        <a:p>
          <a:r>
            <a:rPr lang="tr-TR" sz="1600" dirty="0"/>
            <a:t>Yapı</a:t>
          </a:r>
          <a:endParaRPr lang="tr-TR" sz="1200" dirty="0"/>
        </a:p>
      </dgm:t>
    </dgm:pt>
    <dgm:pt modelId="{005C0F96-4EA2-442E-BDF1-D3DDA9240BAC}" type="parTrans" cxnId="{8D724855-45F2-458A-B8D5-4D02424D5318}">
      <dgm:prSet/>
      <dgm:spPr/>
      <dgm:t>
        <a:bodyPr/>
        <a:lstStyle/>
        <a:p>
          <a:endParaRPr lang="tr-TR"/>
        </a:p>
      </dgm:t>
    </dgm:pt>
    <dgm:pt modelId="{513F550A-248E-4E35-BB37-201D7110CAFA}" type="sibTrans" cxnId="{8D724855-45F2-458A-B8D5-4D02424D5318}">
      <dgm:prSet/>
      <dgm:spPr/>
      <dgm:t>
        <a:bodyPr/>
        <a:lstStyle/>
        <a:p>
          <a:endParaRPr lang="tr-TR"/>
        </a:p>
      </dgm:t>
    </dgm:pt>
    <dgm:pt modelId="{05F77E89-0CF9-446C-AB7B-3C4553352DDD}">
      <dgm:prSet phldrT="[Metin]" custT="1"/>
      <dgm:spPr/>
      <dgm:t>
        <a:bodyPr/>
        <a:lstStyle/>
        <a:p>
          <a:r>
            <a:rPr lang="tr-TR" sz="1600" dirty="0"/>
            <a:t>Özellik</a:t>
          </a:r>
        </a:p>
      </dgm:t>
    </dgm:pt>
    <dgm:pt modelId="{12DFA25F-CFB5-41B7-A055-4EB618BE32EA}" type="parTrans" cxnId="{D158F0B7-5DB2-4DF8-BBC9-96E0029B2B56}">
      <dgm:prSet/>
      <dgm:spPr/>
      <dgm:t>
        <a:bodyPr/>
        <a:lstStyle/>
        <a:p>
          <a:endParaRPr lang="tr-TR"/>
        </a:p>
      </dgm:t>
    </dgm:pt>
    <dgm:pt modelId="{627CFC14-92EC-4BA1-941D-64AABDD8867C}" type="sibTrans" cxnId="{D158F0B7-5DB2-4DF8-BBC9-96E0029B2B56}">
      <dgm:prSet/>
      <dgm:spPr/>
      <dgm:t>
        <a:bodyPr/>
        <a:lstStyle/>
        <a:p>
          <a:endParaRPr lang="tr-TR"/>
        </a:p>
      </dgm:t>
    </dgm:pt>
    <dgm:pt modelId="{D140CB29-347F-43C3-B600-EADB2869C3A4}">
      <dgm:prSet phldrT="[Metin]" custT="1"/>
      <dgm:spPr/>
      <dgm:t>
        <a:bodyPr/>
        <a:lstStyle/>
        <a:p>
          <a:r>
            <a:rPr lang="tr-TR" sz="1600" dirty="0"/>
            <a:t>Performans</a:t>
          </a:r>
          <a:endParaRPr lang="tr-TR" sz="1200" dirty="0"/>
        </a:p>
      </dgm:t>
    </dgm:pt>
    <dgm:pt modelId="{49CBE2C8-6ED9-480B-B6BD-6BB57CC91759}" type="parTrans" cxnId="{6155363E-103D-421A-9A21-E86686FC752F}">
      <dgm:prSet/>
      <dgm:spPr/>
      <dgm:t>
        <a:bodyPr/>
        <a:lstStyle/>
        <a:p>
          <a:endParaRPr lang="tr-TR"/>
        </a:p>
      </dgm:t>
    </dgm:pt>
    <dgm:pt modelId="{913F3BBF-987B-477A-BE38-2C3A1210A36F}" type="sibTrans" cxnId="{6155363E-103D-421A-9A21-E86686FC752F}">
      <dgm:prSet/>
      <dgm:spPr/>
      <dgm:t>
        <a:bodyPr/>
        <a:lstStyle/>
        <a:p>
          <a:endParaRPr lang="tr-TR"/>
        </a:p>
      </dgm:t>
    </dgm:pt>
    <dgm:pt modelId="{9DBE0F38-5486-40C0-8E32-F99B97305282}">
      <dgm:prSet phldrT="[Metin]"/>
      <dgm:spPr/>
      <dgm:t>
        <a:bodyPr/>
        <a:lstStyle/>
        <a:p>
          <a:r>
            <a:rPr lang="tr-TR" dirty="0"/>
            <a:t>Atom altı yapı</a:t>
          </a:r>
        </a:p>
      </dgm:t>
    </dgm:pt>
    <dgm:pt modelId="{D8BF225B-82BF-4EDB-AB8A-477528205AB9}" type="parTrans" cxnId="{B02A2C38-0C94-4AEE-AD20-65CFCE241619}">
      <dgm:prSet/>
      <dgm:spPr/>
      <dgm:t>
        <a:bodyPr/>
        <a:lstStyle/>
        <a:p>
          <a:endParaRPr lang="tr-TR"/>
        </a:p>
      </dgm:t>
    </dgm:pt>
    <dgm:pt modelId="{45C9182B-DD1C-48EA-A831-657E26ED9ACE}" type="sibTrans" cxnId="{B02A2C38-0C94-4AEE-AD20-65CFCE241619}">
      <dgm:prSet/>
      <dgm:spPr/>
      <dgm:t>
        <a:bodyPr/>
        <a:lstStyle/>
        <a:p>
          <a:endParaRPr lang="tr-TR"/>
        </a:p>
      </dgm:t>
    </dgm:pt>
    <dgm:pt modelId="{74AE68F1-7330-4038-BEE6-95C9A74BA52D}">
      <dgm:prSet phldrT="[Metin]"/>
      <dgm:spPr/>
      <dgm:t>
        <a:bodyPr/>
        <a:lstStyle/>
        <a:p>
          <a:r>
            <a:rPr lang="tr-TR" dirty="0"/>
            <a:t>Atomik yapı</a:t>
          </a:r>
        </a:p>
      </dgm:t>
    </dgm:pt>
    <dgm:pt modelId="{A642F9B8-45D8-439D-8A10-756EC7E1C69C}" type="parTrans" cxnId="{A2454C18-C141-489E-A927-CDDEFF667FD7}">
      <dgm:prSet/>
      <dgm:spPr/>
      <dgm:t>
        <a:bodyPr/>
        <a:lstStyle/>
        <a:p>
          <a:endParaRPr lang="tr-TR"/>
        </a:p>
      </dgm:t>
    </dgm:pt>
    <dgm:pt modelId="{6F41B90C-6B03-4C4E-8346-4CBDE2B2DE38}" type="sibTrans" cxnId="{A2454C18-C141-489E-A927-CDDEFF667FD7}">
      <dgm:prSet/>
      <dgm:spPr/>
      <dgm:t>
        <a:bodyPr/>
        <a:lstStyle/>
        <a:p>
          <a:endParaRPr lang="tr-TR"/>
        </a:p>
      </dgm:t>
    </dgm:pt>
    <dgm:pt modelId="{D47A7EF8-7370-4B72-88AC-1BBE0DEA4EEF}">
      <dgm:prSet phldrT="[Metin]"/>
      <dgm:spPr/>
      <dgm:t>
        <a:bodyPr/>
        <a:lstStyle/>
        <a:p>
          <a:r>
            <a:rPr lang="tr-TR" dirty="0" err="1"/>
            <a:t>Nanoyapı</a:t>
          </a:r>
          <a:endParaRPr lang="tr-TR" dirty="0"/>
        </a:p>
      </dgm:t>
    </dgm:pt>
    <dgm:pt modelId="{83560A84-4E85-478C-8EF3-6B2260AD9AA2}" type="parTrans" cxnId="{5A35E432-CA9F-47A5-9E80-49D38C2226B2}">
      <dgm:prSet/>
      <dgm:spPr/>
      <dgm:t>
        <a:bodyPr/>
        <a:lstStyle/>
        <a:p>
          <a:endParaRPr lang="tr-TR"/>
        </a:p>
      </dgm:t>
    </dgm:pt>
    <dgm:pt modelId="{C9F27EAA-FB69-41AD-BCF5-9EA759397566}" type="sibTrans" cxnId="{5A35E432-CA9F-47A5-9E80-49D38C2226B2}">
      <dgm:prSet/>
      <dgm:spPr/>
      <dgm:t>
        <a:bodyPr/>
        <a:lstStyle/>
        <a:p>
          <a:endParaRPr lang="tr-TR"/>
        </a:p>
      </dgm:t>
    </dgm:pt>
    <dgm:pt modelId="{5F5B5518-9D25-4BA2-9442-62C23C66BF2E}">
      <dgm:prSet phldrT="[Metin]"/>
      <dgm:spPr/>
      <dgm:t>
        <a:bodyPr/>
        <a:lstStyle/>
        <a:p>
          <a:r>
            <a:rPr lang="tr-TR" dirty="0" err="1"/>
            <a:t>Mikroyapı</a:t>
          </a:r>
          <a:endParaRPr lang="tr-TR" dirty="0"/>
        </a:p>
      </dgm:t>
    </dgm:pt>
    <dgm:pt modelId="{9AF34074-E48E-43FA-95C8-F84F45E2B5E2}" type="parTrans" cxnId="{D1480066-88F7-440D-AC4C-BD3F03C9ABCF}">
      <dgm:prSet/>
      <dgm:spPr/>
      <dgm:t>
        <a:bodyPr/>
        <a:lstStyle/>
        <a:p>
          <a:endParaRPr lang="tr-TR"/>
        </a:p>
      </dgm:t>
    </dgm:pt>
    <dgm:pt modelId="{08793362-6526-4DD7-BFB6-081F92558643}" type="sibTrans" cxnId="{D1480066-88F7-440D-AC4C-BD3F03C9ABCF}">
      <dgm:prSet/>
      <dgm:spPr/>
      <dgm:t>
        <a:bodyPr/>
        <a:lstStyle/>
        <a:p>
          <a:endParaRPr lang="tr-TR"/>
        </a:p>
      </dgm:t>
    </dgm:pt>
    <dgm:pt modelId="{ADA0828D-1AFE-4CA5-A006-A11184EC002C}">
      <dgm:prSet phldrT="[Metin]"/>
      <dgm:spPr/>
      <dgm:t>
        <a:bodyPr/>
        <a:lstStyle/>
        <a:p>
          <a:r>
            <a:rPr lang="tr-TR" dirty="0" err="1"/>
            <a:t>Makroyapı</a:t>
          </a:r>
          <a:endParaRPr lang="tr-TR" dirty="0"/>
        </a:p>
      </dgm:t>
    </dgm:pt>
    <dgm:pt modelId="{847F94AA-144B-4AA5-934F-2C07FBE7E2CC}" type="parTrans" cxnId="{5FBECA61-FE9C-4D1E-9350-16EB12CCE6E9}">
      <dgm:prSet/>
      <dgm:spPr/>
      <dgm:t>
        <a:bodyPr/>
        <a:lstStyle/>
        <a:p>
          <a:endParaRPr lang="tr-TR"/>
        </a:p>
      </dgm:t>
    </dgm:pt>
    <dgm:pt modelId="{1EE34E85-D196-45C6-B679-2DF575DA23F0}" type="sibTrans" cxnId="{5FBECA61-FE9C-4D1E-9350-16EB12CCE6E9}">
      <dgm:prSet/>
      <dgm:spPr/>
      <dgm:t>
        <a:bodyPr/>
        <a:lstStyle/>
        <a:p>
          <a:endParaRPr lang="tr-TR"/>
        </a:p>
      </dgm:t>
    </dgm:pt>
    <dgm:pt modelId="{E28C707C-D0B5-455A-9A7A-695F734DDD19}">
      <dgm:prSet/>
      <dgm:spPr/>
      <dgm:t>
        <a:bodyPr/>
        <a:lstStyle/>
        <a:p>
          <a:r>
            <a:rPr lang="tr-TR" dirty="0">
              <a:solidFill>
                <a:srgbClr val="0070C0"/>
              </a:solidFill>
            </a:rPr>
            <a:t>Mekanik özellik</a:t>
          </a:r>
        </a:p>
      </dgm:t>
    </dgm:pt>
    <dgm:pt modelId="{3F03A2F7-147C-463D-973C-A06FAFC0F131}" type="parTrans" cxnId="{2754D778-1B7B-4F18-A1FD-AD0008C337EE}">
      <dgm:prSet/>
      <dgm:spPr/>
      <dgm:t>
        <a:bodyPr/>
        <a:lstStyle/>
        <a:p>
          <a:endParaRPr lang="tr-TR"/>
        </a:p>
      </dgm:t>
    </dgm:pt>
    <dgm:pt modelId="{D2357325-C379-494D-B491-774F51AB2803}" type="sibTrans" cxnId="{2754D778-1B7B-4F18-A1FD-AD0008C337EE}">
      <dgm:prSet/>
      <dgm:spPr/>
      <dgm:t>
        <a:bodyPr/>
        <a:lstStyle/>
        <a:p>
          <a:endParaRPr lang="tr-TR"/>
        </a:p>
      </dgm:t>
    </dgm:pt>
    <dgm:pt modelId="{5B355079-43B7-4592-BC4D-C8F69D3AF989}">
      <dgm:prSet/>
      <dgm:spPr/>
      <dgm:t>
        <a:bodyPr/>
        <a:lstStyle/>
        <a:p>
          <a:r>
            <a:rPr lang="tr-TR" dirty="0">
              <a:solidFill>
                <a:srgbClr val="00B050"/>
              </a:solidFill>
            </a:rPr>
            <a:t>Elektriksel özellik</a:t>
          </a:r>
        </a:p>
      </dgm:t>
    </dgm:pt>
    <dgm:pt modelId="{A688F72A-4885-46BB-9F88-4DA6415D77EA}" type="parTrans" cxnId="{43F184F7-8C1F-4C34-BE45-4A76B081A5A9}">
      <dgm:prSet/>
      <dgm:spPr/>
      <dgm:t>
        <a:bodyPr/>
        <a:lstStyle/>
        <a:p>
          <a:endParaRPr lang="tr-TR"/>
        </a:p>
      </dgm:t>
    </dgm:pt>
    <dgm:pt modelId="{E093E2D2-1E17-4AB7-872D-2FAC2E70CC57}" type="sibTrans" cxnId="{43F184F7-8C1F-4C34-BE45-4A76B081A5A9}">
      <dgm:prSet/>
      <dgm:spPr/>
      <dgm:t>
        <a:bodyPr/>
        <a:lstStyle/>
        <a:p>
          <a:endParaRPr lang="tr-TR"/>
        </a:p>
      </dgm:t>
    </dgm:pt>
    <dgm:pt modelId="{26160911-2123-49F3-96E3-69AF693B023B}">
      <dgm:prSet/>
      <dgm:spPr/>
      <dgm:t>
        <a:bodyPr/>
        <a:lstStyle/>
        <a:p>
          <a:r>
            <a:rPr lang="tr-TR" dirty="0">
              <a:solidFill>
                <a:schemeClr val="accent2"/>
              </a:solidFill>
            </a:rPr>
            <a:t>Termal özellik</a:t>
          </a:r>
        </a:p>
      </dgm:t>
    </dgm:pt>
    <dgm:pt modelId="{2704FF53-3E25-4610-97D2-05E0C0C0C13A}" type="parTrans" cxnId="{1A6862CB-F9BB-465B-920A-2A53E05471DA}">
      <dgm:prSet/>
      <dgm:spPr/>
      <dgm:t>
        <a:bodyPr/>
        <a:lstStyle/>
        <a:p>
          <a:endParaRPr lang="tr-TR"/>
        </a:p>
      </dgm:t>
    </dgm:pt>
    <dgm:pt modelId="{A7F4D2E5-CF83-4354-A18B-525E43757958}" type="sibTrans" cxnId="{1A6862CB-F9BB-465B-920A-2A53E05471DA}">
      <dgm:prSet/>
      <dgm:spPr/>
      <dgm:t>
        <a:bodyPr/>
        <a:lstStyle/>
        <a:p>
          <a:endParaRPr lang="tr-TR"/>
        </a:p>
      </dgm:t>
    </dgm:pt>
    <dgm:pt modelId="{B2F58839-5147-43BE-A4D8-DD4EC3CEA359}">
      <dgm:prSet/>
      <dgm:spPr/>
      <dgm:t>
        <a:bodyPr/>
        <a:lstStyle/>
        <a:p>
          <a:r>
            <a:rPr lang="tr-TR" dirty="0">
              <a:solidFill>
                <a:srgbClr val="7030A0"/>
              </a:solidFill>
            </a:rPr>
            <a:t>Manyetik özellik</a:t>
          </a:r>
        </a:p>
      </dgm:t>
    </dgm:pt>
    <dgm:pt modelId="{E99C09CB-53A6-4699-9774-133A087A263C}" type="parTrans" cxnId="{8B786765-91AE-47C4-AF12-1471A6396678}">
      <dgm:prSet/>
      <dgm:spPr/>
      <dgm:t>
        <a:bodyPr/>
        <a:lstStyle/>
        <a:p>
          <a:endParaRPr lang="tr-TR"/>
        </a:p>
      </dgm:t>
    </dgm:pt>
    <dgm:pt modelId="{DC56841C-D39E-4921-B521-46568378AE08}" type="sibTrans" cxnId="{8B786765-91AE-47C4-AF12-1471A6396678}">
      <dgm:prSet/>
      <dgm:spPr/>
      <dgm:t>
        <a:bodyPr/>
        <a:lstStyle/>
        <a:p>
          <a:endParaRPr lang="tr-TR"/>
        </a:p>
      </dgm:t>
    </dgm:pt>
    <dgm:pt modelId="{05ED5B05-1E5F-419D-9BD5-755A9AFEE96D}">
      <dgm:prSet/>
      <dgm:spPr/>
      <dgm:t>
        <a:bodyPr/>
        <a:lstStyle/>
        <a:p>
          <a:r>
            <a:rPr lang="tr-TR" dirty="0">
              <a:solidFill>
                <a:schemeClr val="accent4"/>
              </a:solidFill>
            </a:rPr>
            <a:t>Optik özellik</a:t>
          </a:r>
        </a:p>
      </dgm:t>
    </dgm:pt>
    <dgm:pt modelId="{15E2C391-8884-4A7D-BF3E-3B5C2177B0FD}" type="parTrans" cxnId="{59B2E33C-8C67-4AE8-A955-E6C4522728D3}">
      <dgm:prSet/>
      <dgm:spPr/>
      <dgm:t>
        <a:bodyPr/>
        <a:lstStyle/>
        <a:p>
          <a:endParaRPr lang="tr-TR"/>
        </a:p>
      </dgm:t>
    </dgm:pt>
    <dgm:pt modelId="{7DA96B86-D9AA-40B9-A682-82C84C70060A}" type="sibTrans" cxnId="{59B2E33C-8C67-4AE8-A955-E6C4522728D3}">
      <dgm:prSet/>
      <dgm:spPr/>
      <dgm:t>
        <a:bodyPr/>
        <a:lstStyle/>
        <a:p>
          <a:endParaRPr lang="tr-TR"/>
        </a:p>
      </dgm:t>
    </dgm:pt>
    <dgm:pt modelId="{28B83240-FEC9-4F82-A16F-92F0722C0268}">
      <dgm:prSet/>
      <dgm:spPr/>
      <dgm:t>
        <a:bodyPr/>
        <a:lstStyle/>
        <a:p>
          <a:r>
            <a:rPr lang="tr-TR" dirty="0">
              <a:solidFill>
                <a:srgbClr val="0070C0"/>
              </a:solidFill>
            </a:rPr>
            <a:t>Dayanım, Sertlik, Elastiklik, Gevreklik vs.</a:t>
          </a:r>
        </a:p>
      </dgm:t>
    </dgm:pt>
    <dgm:pt modelId="{E7880AA8-5AD4-427E-9E18-F6EF00C6552A}" type="parTrans" cxnId="{B6B0867A-799A-4116-9DFB-82C952E7FAD3}">
      <dgm:prSet/>
      <dgm:spPr/>
      <dgm:t>
        <a:bodyPr/>
        <a:lstStyle/>
        <a:p>
          <a:endParaRPr lang="tr-TR"/>
        </a:p>
      </dgm:t>
    </dgm:pt>
    <dgm:pt modelId="{045B41FA-B5C6-450B-8483-2712CB599901}" type="sibTrans" cxnId="{B6B0867A-799A-4116-9DFB-82C952E7FAD3}">
      <dgm:prSet/>
      <dgm:spPr/>
      <dgm:t>
        <a:bodyPr/>
        <a:lstStyle/>
        <a:p>
          <a:endParaRPr lang="tr-TR"/>
        </a:p>
      </dgm:t>
    </dgm:pt>
    <dgm:pt modelId="{DB6A1537-0F00-4858-9BA2-A9065462CE21}">
      <dgm:prSet/>
      <dgm:spPr/>
      <dgm:t>
        <a:bodyPr/>
        <a:lstStyle/>
        <a:p>
          <a:r>
            <a:rPr lang="tr-TR" dirty="0">
              <a:solidFill>
                <a:schemeClr val="accent2"/>
              </a:solidFill>
            </a:rPr>
            <a:t>Isıl kapasite, Isıl iletim, Genleşme</a:t>
          </a:r>
        </a:p>
      </dgm:t>
    </dgm:pt>
    <dgm:pt modelId="{DA9846D9-4A4C-44AC-B8C7-161DF7097BC5}" type="parTrans" cxnId="{3986E319-C91C-42C2-B84F-44F318EAF057}">
      <dgm:prSet/>
      <dgm:spPr/>
      <dgm:t>
        <a:bodyPr/>
        <a:lstStyle/>
        <a:p>
          <a:endParaRPr lang="tr-TR"/>
        </a:p>
      </dgm:t>
    </dgm:pt>
    <dgm:pt modelId="{CBB633E1-B4C6-4128-88DA-AD1857358FDD}" type="sibTrans" cxnId="{3986E319-C91C-42C2-B84F-44F318EAF057}">
      <dgm:prSet/>
      <dgm:spPr/>
      <dgm:t>
        <a:bodyPr/>
        <a:lstStyle/>
        <a:p>
          <a:endParaRPr lang="tr-TR"/>
        </a:p>
      </dgm:t>
    </dgm:pt>
    <dgm:pt modelId="{7AB9F5C6-17D1-439D-BBE3-8623FD7843E1}">
      <dgm:prSet/>
      <dgm:spPr/>
      <dgm:t>
        <a:bodyPr/>
        <a:lstStyle/>
        <a:p>
          <a:r>
            <a:rPr lang="tr-TR" dirty="0">
              <a:solidFill>
                <a:srgbClr val="00B050"/>
              </a:solidFill>
            </a:rPr>
            <a:t>İletkenlik, </a:t>
          </a:r>
          <a:r>
            <a:rPr lang="tr-TR" dirty="0" err="1">
              <a:solidFill>
                <a:srgbClr val="00B050"/>
              </a:solidFill>
            </a:rPr>
            <a:t>Yalıtkanlık</a:t>
          </a:r>
          <a:endParaRPr lang="tr-TR" dirty="0">
            <a:solidFill>
              <a:srgbClr val="00B050"/>
            </a:solidFill>
          </a:endParaRPr>
        </a:p>
      </dgm:t>
    </dgm:pt>
    <dgm:pt modelId="{93009DEF-7D7C-4202-8779-381592EEBE4E}" type="parTrans" cxnId="{7AF2E00B-CC18-47C9-9A6A-E025D00153C1}">
      <dgm:prSet/>
      <dgm:spPr/>
      <dgm:t>
        <a:bodyPr/>
        <a:lstStyle/>
        <a:p>
          <a:endParaRPr lang="tr-TR"/>
        </a:p>
      </dgm:t>
    </dgm:pt>
    <dgm:pt modelId="{D33329EB-B845-4840-A2E4-8251C95B2E2D}" type="sibTrans" cxnId="{7AF2E00B-CC18-47C9-9A6A-E025D00153C1}">
      <dgm:prSet/>
      <dgm:spPr/>
      <dgm:t>
        <a:bodyPr/>
        <a:lstStyle/>
        <a:p>
          <a:endParaRPr lang="tr-TR"/>
        </a:p>
      </dgm:t>
    </dgm:pt>
    <dgm:pt modelId="{783A24EF-B202-4D91-AF6C-79B3BFA9B57C}">
      <dgm:prSet/>
      <dgm:spPr/>
      <dgm:t>
        <a:bodyPr/>
        <a:lstStyle/>
        <a:p>
          <a:r>
            <a:rPr lang="tr-TR" dirty="0">
              <a:solidFill>
                <a:srgbClr val="7030A0"/>
              </a:solidFill>
            </a:rPr>
            <a:t>Manyetik duyarlılık, </a:t>
          </a:r>
          <a:r>
            <a:rPr lang="tr-TR" dirty="0" err="1">
              <a:solidFill>
                <a:srgbClr val="7030A0"/>
              </a:solidFill>
            </a:rPr>
            <a:t>Manyetizasyon</a:t>
          </a:r>
          <a:endParaRPr lang="tr-TR" dirty="0">
            <a:solidFill>
              <a:srgbClr val="7030A0"/>
            </a:solidFill>
          </a:endParaRPr>
        </a:p>
      </dgm:t>
    </dgm:pt>
    <dgm:pt modelId="{3E32C258-5097-4CA7-9F76-70A07257B5E5}" type="parTrans" cxnId="{189EBE05-D57D-4645-A232-C21C1177E7CE}">
      <dgm:prSet/>
      <dgm:spPr/>
      <dgm:t>
        <a:bodyPr/>
        <a:lstStyle/>
        <a:p>
          <a:endParaRPr lang="tr-TR"/>
        </a:p>
      </dgm:t>
    </dgm:pt>
    <dgm:pt modelId="{3BE237B2-2942-4268-AA7D-001386FA03F4}" type="sibTrans" cxnId="{189EBE05-D57D-4645-A232-C21C1177E7CE}">
      <dgm:prSet/>
      <dgm:spPr/>
      <dgm:t>
        <a:bodyPr/>
        <a:lstStyle/>
        <a:p>
          <a:endParaRPr lang="tr-TR"/>
        </a:p>
      </dgm:t>
    </dgm:pt>
    <dgm:pt modelId="{429EB693-1207-4C61-B366-111784996312}">
      <dgm:prSet/>
      <dgm:spPr/>
      <dgm:t>
        <a:bodyPr/>
        <a:lstStyle/>
        <a:p>
          <a:r>
            <a:rPr lang="tr-TR" dirty="0">
              <a:solidFill>
                <a:schemeClr val="accent4"/>
              </a:solidFill>
            </a:rPr>
            <a:t>Işığı yansıtma, Işığı geçirme, Işığı </a:t>
          </a:r>
          <a:r>
            <a:rPr lang="tr-TR" dirty="0" err="1">
              <a:solidFill>
                <a:schemeClr val="accent4"/>
              </a:solidFill>
            </a:rPr>
            <a:t>absorbe</a:t>
          </a:r>
          <a:r>
            <a:rPr lang="tr-TR" dirty="0">
              <a:solidFill>
                <a:schemeClr val="accent4"/>
              </a:solidFill>
            </a:rPr>
            <a:t> etme</a:t>
          </a:r>
        </a:p>
      </dgm:t>
    </dgm:pt>
    <dgm:pt modelId="{FEE6C032-268C-4898-9864-A2D82DC11D68}" type="parTrans" cxnId="{EE86F1F9-D73E-4131-B157-F00E12411D95}">
      <dgm:prSet/>
      <dgm:spPr/>
      <dgm:t>
        <a:bodyPr/>
        <a:lstStyle/>
        <a:p>
          <a:endParaRPr lang="tr-TR"/>
        </a:p>
      </dgm:t>
    </dgm:pt>
    <dgm:pt modelId="{26B78C14-1C83-489F-9CFE-E91C302493DA}" type="sibTrans" cxnId="{EE86F1F9-D73E-4131-B157-F00E12411D95}">
      <dgm:prSet/>
      <dgm:spPr/>
      <dgm:t>
        <a:bodyPr/>
        <a:lstStyle/>
        <a:p>
          <a:endParaRPr lang="tr-TR"/>
        </a:p>
      </dgm:t>
    </dgm:pt>
    <dgm:pt modelId="{1A1F7893-8476-4A39-8A71-58BF860101DE}">
      <dgm:prSet/>
      <dgm:spPr/>
      <dgm:t>
        <a:bodyPr/>
        <a:lstStyle/>
        <a:p>
          <a:endParaRPr lang="tr-TR" dirty="0">
            <a:solidFill>
              <a:srgbClr val="0070C0"/>
            </a:solidFill>
          </a:endParaRPr>
        </a:p>
      </dgm:t>
    </dgm:pt>
    <dgm:pt modelId="{824B7FF9-EED0-495A-9097-639FE3413832}" type="parTrans" cxnId="{B2EEABC2-0B38-403B-BC53-663AD3A4DFA9}">
      <dgm:prSet/>
      <dgm:spPr/>
      <dgm:t>
        <a:bodyPr/>
        <a:lstStyle/>
        <a:p>
          <a:endParaRPr lang="tr-TR"/>
        </a:p>
      </dgm:t>
    </dgm:pt>
    <dgm:pt modelId="{FA8E04A0-83AC-477F-93E0-921635010C49}" type="sibTrans" cxnId="{B2EEABC2-0B38-403B-BC53-663AD3A4DFA9}">
      <dgm:prSet/>
      <dgm:spPr/>
      <dgm:t>
        <a:bodyPr/>
        <a:lstStyle/>
        <a:p>
          <a:endParaRPr lang="tr-TR"/>
        </a:p>
      </dgm:t>
    </dgm:pt>
    <dgm:pt modelId="{8BB19E13-EEDC-43CB-980E-23EC5F2C5429}">
      <dgm:prSet/>
      <dgm:spPr/>
      <dgm:t>
        <a:bodyPr/>
        <a:lstStyle/>
        <a:p>
          <a:endParaRPr lang="tr-TR" dirty="0">
            <a:solidFill>
              <a:srgbClr val="00B050"/>
            </a:solidFill>
          </a:endParaRPr>
        </a:p>
      </dgm:t>
    </dgm:pt>
    <dgm:pt modelId="{FA0CB747-F1A5-424D-B4BB-52F3FA63DC30}" type="parTrans" cxnId="{2C468B88-3D3F-468A-8665-476328E1219A}">
      <dgm:prSet/>
      <dgm:spPr/>
      <dgm:t>
        <a:bodyPr/>
        <a:lstStyle/>
        <a:p>
          <a:endParaRPr lang="tr-TR"/>
        </a:p>
      </dgm:t>
    </dgm:pt>
    <dgm:pt modelId="{CA3A300D-3408-4758-AAEB-9A52BC1205CA}" type="sibTrans" cxnId="{2C468B88-3D3F-468A-8665-476328E1219A}">
      <dgm:prSet/>
      <dgm:spPr/>
      <dgm:t>
        <a:bodyPr/>
        <a:lstStyle/>
        <a:p>
          <a:endParaRPr lang="tr-TR"/>
        </a:p>
      </dgm:t>
    </dgm:pt>
    <dgm:pt modelId="{88277C3C-80B2-40BE-A9E5-1D86BEAD65C5}">
      <dgm:prSet/>
      <dgm:spPr/>
      <dgm:t>
        <a:bodyPr/>
        <a:lstStyle/>
        <a:p>
          <a:endParaRPr lang="tr-TR" dirty="0">
            <a:solidFill>
              <a:schemeClr val="accent2"/>
            </a:solidFill>
          </a:endParaRPr>
        </a:p>
      </dgm:t>
    </dgm:pt>
    <dgm:pt modelId="{66726B12-8299-451A-AAE2-F1D73B8A1CB6}" type="parTrans" cxnId="{225EFD85-9ED6-4FBC-ACAA-F0D2191991DF}">
      <dgm:prSet/>
      <dgm:spPr/>
      <dgm:t>
        <a:bodyPr/>
        <a:lstStyle/>
        <a:p>
          <a:endParaRPr lang="tr-TR"/>
        </a:p>
      </dgm:t>
    </dgm:pt>
    <dgm:pt modelId="{09A02560-DD53-4D48-AFEA-E9FC365C5312}" type="sibTrans" cxnId="{225EFD85-9ED6-4FBC-ACAA-F0D2191991DF}">
      <dgm:prSet/>
      <dgm:spPr/>
      <dgm:t>
        <a:bodyPr/>
        <a:lstStyle/>
        <a:p>
          <a:endParaRPr lang="tr-TR"/>
        </a:p>
      </dgm:t>
    </dgm:pt>
    <dgm:pt modelId="{266138D8-7242-45C7-9D15-6865AC77609C}">
      <dgm:prSet/>
      <dgm:spPr/>
      <dgm:t>
        <a:bodyPr/>
        <a:lstStyle/>
        <a:p>
          <a:endParaRPr lang="tr-TR" dirty="0">
            <a:solidFill>
              <a:srgbClr val="7030A0"/>
            </a:solidFill>
          </a:endParaRPr>
        </a:p>
      </dgm:t>
    </dgm:pt>
    <dgm:pt modelId="{0FF8D6F3-BDA1-44ED-B73E-C9AF3B217514}" type="parTrans" cxnId="{E6D1326F-3D09-4A3D-A55C-BFE4ED1E2049}">
      <dgm:prSet/>
      <dgm:spPr/>
      <dgm:t>
        <a:bodyPr/>
        <a:lstStyle/>
        <a:p>
          <a:endParaRPr lang="tr-TR"/>
        </a:p>
      </dgm:t>
    </dgm:pt>
    <dgm:pt modelId="{31717B62-08DD-4B21-80C6-B19CD222025A}" type="sibTrans" cxnId="{E6D1326F-3D09-4A3D-A55C-BFE4ED1E2049}">
      <dgm:prSet/>
      <dgm:spPr/>
      <dgm:t>
        <a:bodyPr/>
        <a:lstStyle/>
        <a:p>
          <a:endParaRPr lang="tr-TR"/>
        </a:p>
      </dgm:t>
    </dgm:pt>
    <dgm:pt modelId="{32219521-EFC1-471A-B6B0-0CFFD4558FE9}">
      <dgm:prSet phldrT="[Metin]"/>
      <dgm:spPr/>
      <dgm:t>
        <a:bodyPr/>
        <a:lstStyle/>
        <a:p>
          <a:endParaRPr lang="tr-TR" dirty="0"/>
        </a:p>
      </dgm:t>
    </dgm:pt>
    <dgm:pt modelId="{C433E778-4B30-4703-808C-92BEB3949E57}" type="parTrans" cxnId="{B979625E-6DFA-40B5-969E-83A07A24EE5D}">
      <dgm:prSet/>
      <dgm:spPr/>
      <dgm:t>
        <a:bodyPr/>
        <a:lstStyle/>
        <a:p>
          <a:endParaRPr lang="tr-TR"/>
        </a:p>
      </dgm:t>
    </dgm:pt>
    <dgm:pt modelId="{BF329F95-9E05-4E4D-82D9-3CB18EC49450}" type="sibTrans" cxnId="{B979625E-6DFA-40B5-969E-83A07A24EE5D}">
      <dgm:prSet/>
      <dgm:spPr/>
      <dgm:t>
        <a:bodyPr/>
        <a:lstStyle/>
        <a:p>
          <a:endParaRPr lang="tr-TR"/>
        </a:p>
      </dgm:t>
    </dgm:pt>
    <dgm:pt modelId="{C12AF90D-41A3-40CD-BBE3-7A306C9E69A1}">
      <dgm:prSet phldrT="[Metin]"/>
      <dgm:spPr/>
      <dgm:t>
        <a:bodyPr/>
        <a:lstStyle/>
        <a:p>
          <a:endParaRPr lang="tr-TR" dirty="0"/>
        </a:p>
      </dgm:t>
    </dgm:pt>
    <dgm:pt modelId="{1B6EB5DB-9BE2-444D-A150-317C590F7996}" type="parTrans" cxnId="{BA29D048-9E13-458F-A61A-FD5EF72AC51C}">
      <dgm:prSet/>
      <dgm:spPr/>
      <dgm:t>
        <a:bodyPr/>
        <a:lstStyle/>
        <a:p>
          <a:endParaRPr lang="tr-TR"/>
        </a:p>
      </dgm:t>
    </dgm:pt>
    <dgm:pt modelId="{C1F99815-C3BA-4046-8397-9769DD9EA614}" type="sibTrans" cxnId="{BA29D048-9E13-458F-A61A-FD5EF72AC51C}">
      <dgm:prSet/>
      <dgm:spPr/>
      <dgm:t>
        <a:bodyPr/>
        <a:lstStyle/>
        <a:p>
          <a:endParaRPr lang="tr-TR"/>
        </a:p>
      </dgm:t>
    </dgm:pt>
    <dgm:pt modelId="{FF2A8787-6535-4C5C-82BB-E448D6E9F4A2}">
      <dgm:prSet phldrT="[Metin]"/>
      <dgm:spPr/>
      <dgm:t>
        <a:bodyPr/>
        <a:lstStyle/>
        <a:p>
          <a:endParaRPr lang="tr-TR" dirty="0"/>
        </a:p>
      </dgm:t>
    </dgm:pt>
    <dgm:pt modelId="{F20D69F0-672C-43DB-88B5-A0382DBE7347}" type="parTrans" cxnId="{86C7E240-F535-44A1-9641-7451D628A0E4}">
      <dgm:prSet/>
      <dgm:spPr/>
      <dgm:t>
        <a:bodyPr/>
        <a:lstStyle/>
        <a:p>
          <a:endParaRPr lang="tr-TR"/>
        </a:p>
      </dgm:t>
    </dgm:pt>
    <dgm:pt modelId="{D257EFBD-1EB7-46FB-8D14-28DC6A4FA04E}" type="sibTrans" cxnId="{86C7E240-F535-44A1-9641-7451D628A0E4}">
      <dgm:prSet/>
      <dgm:spPr/>
      <dgm:t>
        <a:bodyPr/>
        <a:lstStyle/>
        <a:p>
          <a:endParaRPr lang="tr-TR"/>
        </a:p>
      </dgm:t>
    </dgm:pt>
    <dgm:pt modelId="{0D6D8A37-062B-462C-9408-91F3E38B5390}">
      <dgm:prSet phldrT="[Metin]"/>
      <dgm:spPr/>
      <dgm:t>
        <a:bodyPr/>
        <a:lstStyle/>
        <a:p>
          <a:endParaRPr lang="tr-TR" dirty="0"/>
        </a:p>
      </dgm:t>
    </dgm:pt>
    <dgm:pt modelId="{D5A8CC83-C8E8-4C69-9045-64E96517C015}" type="parTrans" cxnId="{6F4B9D3E-A876-496D-B0B8-FA74A6F27660}">
      <dgm:prSet/>
      <dgm:spPr/>
      <dgm:t>
        <a:bodyPr/>
        <a:lstStyle/>
        <a:p>
          <a:endParaRPr lang="tr-TR"/>
        </a:p>
      </dgm:t>
    </dgm:pt>
    <dgm:pt modelId="{9BAE8AA3-FC85-49C2-8A7D-30F322DF302B}" type="sibTrans" cxnId="{6F4B9D3E-A876-496D-B0B8-FA74A6F27660}">
      <dgm:prSet/>
      <dgm:spPr/>
      <dgm:t>
        <a:bodyPr/>
        <a:lstStyle/>
        <a:p>
          <a:endParaRPr lang="tr-TR"/>
        </a:p>
      </dgm:t>
    </dgm:pt>
    <dgm:pt modelId="{936A09AA-62D4-456A-BD38-72E19AE40452}">
      <dgm:prSet/>
      <dgm:spPr/>
      <dgm:t>
        <a:bodyPr/>
        <a:lstStyle/>
        <a:p>
          <a:r>
            <a:rPr lang="tr-TR" dirty="0"/>
            <a:t>Element içeriği belirleme</a:t>
          </a:r>
        </a:p>
      </dgm:t>
    </dgm:pt>
    <dgm:pt modelId="{AD9D5F71-C577-499C-A523-5BCF9C79CAB8}" type="parTrans" cxnId="{3C0C8BC7-7BFA-4B72-9947-B2A27661BC94}">
      <dgm:prSet/>
      <dgm:spPr/>
      <dgm:t>
        <a:bodyPr/>
        <a:lstStyle/>
        <a:p>
          <a:endParaRPr lang="tr-TR"/>
        </a:p>
      </dgm:t>
    </dgm:pt>
    <dgm:pt modelId="{BB79772D-6A58-4E83-9D6B-45C8EA8FEC8C}" type="sibTrans" cxnId="{3C0C8BC7-7BFA-4B72-9947-B2A27661BC94}">
      <dgm:prSet/>
      <dgm:spPr/>
      <dgm:t>
        <a:bodyPr/>
        <a:lstStyle/>
        <a:p>
          <a:endParaRPr lang="tr-TR"/>
        </a:p>
      </dgm:t>
    </dgm:pt>
    <dgm:pt modelId="{CF7E6EBA-8E7A-417C-951F-A95E69D1A53C}">
      <dgm:prSet/>
      <dgm:spPr/>
      <dgm:t>
        <a:bodyPr/>
        <a:lstStyle/>
        <a:p>
          <a:r>
            <a:rPr lang="tr-TR" dirty="0"/>
            <a:t>Atomik ve moleküler yapı</a:t>
          </a:r>
        </a:p>
      </dgm:t>
    </dgm:pt>
    <dgm:pt modelId="{12B42E63-A167-44D3-9C47-4008128128AA}" type="parTrans" cxnId="{AB8AA3B1-4A54-478A-B1AC-99DE72DC297B}">
      <dgm:prSet/>
      <dgm:spPr/>
      <dgm:t>
        <a:bodyPr/>
        <a:lstStyle/>
        <a:p>
          <a:endParaRPr lang="tr-TR"/>
        </a:p>
      </dgm:t>
    </dgm:pt>
    <dgm:pt modelId="{7BC1B756-05A4-4068-A2A1-F5463A32CB01}" type="sibTrans" cxnId="{AB8AA3B1-4A54-478A-B1AC-99DE72DC297B}">
      <dgm:prSet/>
      <dgm:spPr/>
      <dgm:t>
        <a:bodyPr/>
        <a:lstStyle/>
        <a:p>
          <a:endParaRPr lang="tr-TR"/>
        </a:p>
      </dgm:t>
    </dgm:pt>
    <dgm:pt modelId="{A9ECBBE7-ABA1-4D86-9D0F-39FFB4202D5F}">
      <dgm:prSet/>
      <dgm:spPr/>
      <dgm:t>
        <a:bodyPr/>
        <a:lstStyle/>
        <a:p>
          <a:r>
            <a:rPr lang="tr-TR" dirty="0"/>
            <a:t>Üretim yöntemi</a:t>
          </a:r>
        </a:p>
      </dgm:t>
    </dgm:pt>
    <dgm:pt modelId="{66B3DEA6-950C-4236-B615-D560894FCFEB}" type="parTrans" cxnId="{1DED5F43-5390-4848-8461-BF3799C7DD23}">
      <dgm:prSet/>
      <dgm:spPr/>
      <dgm:t>
        <a:bodyPr/>
        <a:lstStyle/>
        <a:p>
          <a:endParaRPr lang="tr-TR"/>
        </a:p>
      </dgm:t>
    </dgm:pt>
    <dgm:pt modelId="{23E2CF3A-B841-48BD-869D-70E68A669AFB}" type="sibTrans" cxnId="{1DED5F43-5390-4848-8461-BF3799C7DD23}">
      <dgm:prSet/>
      <dgm:spPr/>
      <dgm:t>
        <a:bodyPr/>
        <a:lstStyle/>
        <a:p>
          <a:endParaRPr lang="tr-TR"/>
        </a:p>
      </dgm:t>
    </dgm:pt>
    <dgm:pt modelId="{17AF211E-C80F-4EA2-B24C-0738FEE13984}">
      <dgm:prSet/>
      <dgm:spPr/>
      <dgm:t>
        <a:bodyPr/>
        <a:lstStyle/>
        <a:p>
          <a:r>
            <a:rPr lang="tr-TR" dirty="0"/>
            <a:t>Üretim sonrası işlemler</a:t>
          </a:r>
        </a:p>
      </dgm:t>
    </dgm:pt>
    <dgm:pt modelId="{774467FD-5CFB-430E-9DF0-CA797A844FE9}" type="parTrans" cxnId="{6653E032-34D3-48CF-A262-608D978D209F}">
      <dgm:prSet/>
      <dgm:spPr/>
      <dgm:t>
        <a:bodyPr/>
        <a:lstStyle/>
        <a:p>
          <a:endParaRPr lang="tr-TR"/>
        </a:p>
      </dgm:t>
    </dgm:pt>
    <dgm:pt modelId="{5919294B-7558-470C-8DC6-ACC3768C448D}" type="sibTrans" cxnId="{6653E032-34D3-48CF-A262-608D978D209F}">
      <dgm:prSet/>
      <dgm:spPr/>
      <dgm:t>
        <a:bodyPr/>
        <a:lstStyle/>
        <a:p>
          <a:endParaRPr lang="tr-TR"/>
        </a:p>
      </dgm:t>
    </dgm:pt>
    <dgm:pt modelId="{B6514AFE-15F0-4A7B-9222-8B11FA03CB06}" type="pres">
      <dgm:prSet presAssocID="{608FDE90-3343-4BDB-AE8D-6B445B3D67C1}" presName="linearFlow" presStyleCnt="0">
        <dgm:presLayoutVars>
          <dgm:dir/>
          <dgm:animLvl val="lvl"/>
          <dgm:resizeHandles val="exact"/>
        </dgm:presLayoutVars>
      </dgm:prSet>
      <dgm:spPr/>
    </dgm:pt>
    <dgm:pt modelId="{9B536801-782F-4C45-AD09-B9097165CD34}" type="pres">
      <dgm:prSet presAssocID="{B0025CBF-CCD6-4E9C-B380-CB01F8DBBE6B}" presName="composite" presStyleCnt="0"/>
      <dgm:spPr/>
    </dgm:pt>
    <dgm:pt modelId="{C883EBDA-7935-4A7D-8055-5314EA797F58}" type="pres">
      <dgm:prSet presAssocID="{B0025CBF-CCD6-4E9C-B380-CB01F8DBBE6B}" presName="parTx" presStyleLbl="node1" presStyleIdx="0" presStyleCnt="4">
        <dgm:presLayoutVars>
          <dgm:chMax val="0"/>
          <dgm:chPref val="0"/>
          <dgm:bulletEnabled val="1"/>
        </dgm:presLayoutVars>
      </dgm:prSet>
      <dgm:spPr/>
      <dgm:t>
        <a:bodyPr/>
        <a:lstStyle/>
        <a:p>
          <a:endParaRPr lang="tr-TR"/>
        </a:p>
      </dgm:t>
    </dgm:pt>
    <dgm:pt modelId="{D2D74C7C-D66E-4BA2-8899-1E06F0760AFF}" type="pres">
      <dgm:prSet presAssocID="{B0025CBF-CCD6-4E9C-B380-CB01F8DBBE6B}" presName="parSh" presStyleLbl="node1" presStyleIdx="0" presStyleCnt="4"/>
      <dgm:spPr/>
      <dgm:t>
        <a:bodyPr/>
        <a:lstStyle/>
        <a:p>
          <a:endParaRPr lang="tr-TR"/>
        </a:p>
      </dgm:t>
    </dgm:pt>
    <dgm:pt modelId="{4544B1D9-89E0-4130-BF56-8E599C04B44D}" type="pres">
      <dgm:prSet presAssocID="{B0025CBF-CCD6-4E9C-B380-CB01F8DBBE6B}" presName="desTx" presStyleLbl="fgAcc1" presStyleIdx="0" presStyleCnt="4">
        <dgm:presLayoutVars>
          <dgm:bulletEnabled val="1"/>
        </dgm:presLayoutVars>
      </dgm:prSet>
      <dgm:spPr/>
      <dgm:t>
        <a:bodyPr/>
        <a:lstStyle/>
        <a:p>
          <a:endParaRPr lang="tr-TR"/>
        </a:p>
      </dgm:t>
    </dgm:pt>
    <dgm:pt modelId="{5615ECF2-5E42-4285-B9ED-9BEE618E4419}" type="pres">
      <dgm:prSet presAssocID="{F4D88B58-21CF-4DDB-96DC-D4CAB01B3B15}" presName="sibTrans" presStyleLbl="sibTrans2D1" presStyleIdx="0" presStyleCnt="3"/>
      <dgm:spPr/>
      <dgm:t>
        <a:bodyPr/>
        <a:lstStyle/>
        <a:p>
          <a:endParaRPr lang="tr-TR"/>
        </a:p>
      </dgm:t>
    </dgm:pt>
    <dgm:pt modelId="{33FE9DBB-0964-4168-999A-714C8EDEC4F8}" type="pres">
      <dgm:prSet presAssocID="{F4D88B58-21CF-4DDB-96DC-D4CAB01B3B15}" presName="connTx" presStyleLbl="sibTrans2D1" presStyleIdx="0" presStyleCnt="3"/>
      <dgm:spPr/>
      <dgm:t>
        <a:bodyPr/>
        <a:lstStyle/>
        <a:p>
          <a:endParaRPr lang="tr-TR"/>
        </a:p>
      </dgm:t>
    </dgm:pt>
    <dgm:pt modelId="{59E1132D-0698-4312-BCA8-A85782AA560B}" type="pres">
      <dgm:prSet presAssocID="{34B7F45E-8685-433D-A637-606CD483C2C8}" presName="composite" presStyleCnt="0"/>
      <dgm:spPr/>
    </dgm:pt>
    <dgm:pt modelId="{CF1EDD7C-A301-4C96-9058-5228BA65D426}" type="pres">
      <dgm:prSet presAssocID="{34B7F45E-8685-433D-A637-606CD483C2C8}" presName="parTx" presStyleLbl="node1" presStyleIdx="0" presStyleCnt="4">
        <dgm:presLayoutVars>
          <dgm:chMax val="0"/>
          <dgm:chPref val="0"/>
          <dgm:bulletEnabled val="1"/>
        </dgm:presLayoutVars>
      </dgm:prSet>
      <dgm:spPr/>
      <dgm:t>
        <a:bodyPr/>
        <a:lstStyle/>
        <a:p>
          <a:endParaRPr lang="tr-TR"/>
        </a:p>
      </dgm:t>
    </dgm:pt>
    <dgm:pt modelId="{D5EEDD08-88F4-497F-8B74-F904EC553B5C}" type="pres">
      <dgm:prSet presAssocID="{34B7F45E-8685-433D-A637-606CD483C2C8}" presName="parSh" presStyleLbl="node1" presStyleIdx="1" presStyleCnt="4"/>
      <dgm:spPr/>
      <dgm:t>
        <a:bodyPr/>
        <a:lstStyle/>
        <a:p>
          <a:endParaRPr lang="tr-TR"/>
        </a:p>
      </dgm:t>
    </dgm:pt>
    <dgm:pt modelId="{70DAE813-7F2C-444B-B3EF-BD001B0AA113}" type="pres">
      <dgm:prSet presAssocID="{34B7F45E-8685-433D-A637-606CD483C2C8}" presName="desTx" presStyleLbl="fgAcc1" presStyleIdx="1" presStyleCnt="4">
        <dgm:presLayoutVars>
          <dgm:bulletEnabled val="1"/>
        </dgm:presLayoutVars>
      </dgm:prSet>
      <dgm:spPr/>
      <dgm:t>
        <a:bodyPr/>
        <a:lstStyle/>
        <a:p>
          <a:endParaRPr lang="tr-TR"/>
        </a:p>
      </dgm:t>
    </dgm:pt>
    <dgm:pt modelId="{CE631FE0-780F-4087-AA2C-BE3D1578803C}" type="pres">
      <dgm:prSet presAssocID="{513F550A-248E-4E35-BB37-201D7110CAFA}" presName="sibTrans" presStyleLbl="sibTrans2D1" presStyleIdx="1" presStyleCnt="3"/>
      <dgm:spPr/>
      <dgm:t>
        <a:bodyPr/>
        <a:lstStyle/>
        <a:p>
          <a:endParaRPr lang="tr-TR"/>
        </a:p>
      </dgm:t>
    </dgm:pt>
    <dgm:pt modelId="{DD47DB9A-1FCE-4147-A908-523BD184084D}" type="pres">
      <dgm:prSet presAssocID="{513F550A-248E-4E35-BB37-201D7110CAFA}" presName="connTx" presStyleLbl="sibTrans2D1" presStyleIdx="1" presStyleCnt="3"/>
      <dgm:spPr/>
      <dgm:t>
        <a:bodyPr/>
        <a:lstStyle/>
        <a:p>
          <a:endParaRPr lang="tr-TR"/>
        </a:p>
      </dgm:t>
    </dgm:pt>
    <dgm:pt modelId="{5D659A80-F232-4F34-B87F-EBEEA26C5957}" type="pres">
      <dgm:prSet presAssocID="{05F77E89-0CF9-446C-AB7B-3C4553352DDD}" presName="composite" presStyleCnt="0"/>
      <dgm:spPr/>
    </dgm:pt>
    <dgm:pt modelId="{60DFB0CF-FD3C-4E2C-A8E4-376A22D93F16}" type="pres">
      <dgm:prSet presAssocID="{05F77E89-0CF9-446C-AB7B-3C4553352DDD}" presName="parTx" presStyleLbl="node1" presStyleIdx="1" presStyleCnt="4">
        <dgm:presLayoutVars>
          <dgm:chMax val="0"/>
          <dgm:chPref val="0"/>
          <dgm:bulletEnabled val="1"/>
        </dgm:presLayoutVars>
      </dgm:prSet>
      <dgm:spPr/>
      <dgm:t>
        <a:bodyPr/>
        <a:lstStyle/>
        <a:p>
          <a:endParaRPr lang="tr-TR"/>
        </a:p>
      </dgm:t>
    </dgm:pt>
    <dgm:pt modelId="{F4AB67AD-9327-481F-ABF9-088D0E3B1E6D}" type="pres">
      <dgm:prSet presAssocID="{05F77E89-0CF9-446C-AB7B-3C4553352DDD}" presName="parSh" presStyleLbl="node1" presStyleIdx="2" presStyleCnt="4"/>
      <dgm:spPr/>
      <dgm:t>
        <a:bodyPr/>
        <a:lstStyle/>
        <a:p>
          <a:endParaRPr lang="tr-TR"/>
        </a:p>
      </dgm:t>
    </dgm:pt>
    <dgm:pt modelId="{F62ACE3E-1242-4035-9AF3-B112597C7294}" type="pres">
      <dgm:prSet presAssocID="{05F77E89-0CF9-446C-AB7B-3C4553352DDD}" presName="desTx" presStyleLbl="fgAcc1" presStyleIdx="2" presStyleCnt="4">
        <dgm:presLayoutVars>
          <dgm:bulletEnabled val="1"/>
        </dgm:presLayoutVars>
      </dgm:prSet>
      <dgm:spPr/>
      <dgm:t>
        <a:bodyPr/>
        <a:lstStyle/>
        <a:p>
          <a:endParaRPr lang="tr-TR"/>
        </a:p>
      </dgm:t>
    </dgm:pt>
    <dgm:pt modelId="{FABAB27B-21E0-4864-B768-96CA00884972}" type="pres">
      <dgm:prSet presAssocID="{627CFC14-92EC-4BA1-941D-64AABDD8867C}" presName="sibTrans" presStyleLbl="sibTrans2D1" presStyleIdx="2" presStyleCnt="3"/>
      <dgm:spPr/>
      <dgm:t>
        <a:bodyPr/>
        <a:lstStyle/>
        <a:p>
          <a:endParaRPr lang="tr-TR"/>
        </a:p>
      </dgm:t>
    </dgm:pt>
    <dgm:pt modelId="{EF789565-F494-4A8E-A2EC-497625952F49}" type="pres">
      <dgm:prSet presAssocID="{627CFC14-92EC-4BA1-941D-64AABDD8867C}" presName="connTx" presStyleLbl="sibTrans2D1" presStyleIdx="2" presStyleCnt="3"/>
      <dgm:spPr/>
      <dgm:t>
        <a:bodyPr/>
        <a:lstStyle/>
        <a:p>
          <a:endParaRPr lang="tr-TR"/>
        </a:p>
      </dgm:t>
    </dgm:pt>
    <dgm:pt modelId="{5C8245C8-B25B-457E-B557-2F122219F198}" type="pres">
      <dgm:prSet presAssocID="{D140CB29-347F-43C3-B600-EADB2869C3A4}" presName="composite" presStyleCnt="0"/>
      <dgm:spPr/>
    </dgm:pt>
    <dgm:pt modelId="{B68E5909-C4A2-4B1D-9415-18FE0E30F866}" type="pres">
      <dgm:prSet presAssocID="{D140CB29-347F-43C3-B600-EADB2869C3A4}" presName="parTx" presStyleLbl="node1" presStyleIdx="2" presStyleCnt="4">
        <dgm:presLayoutVars>
          <dgm:chMax val="0"/>
          <dgm:chPref val="0"/>
          <dgm:bulletEnabled val="1"/>
        </dgm:presLayoutVars>
      </dgm:prSet>
      <dgm:spPr/>
      <dgm:t>
        <a:bodyPr/>
        <a:lstStyle/>
        <a:p>
          <a:endParaRPr lang="tr-TR"/>
        </a:p>
      </dgm:t>
    </dgm:pt>
    <dgm:pt modelId="{67AC8165-1858-4BCD-B2F0-6F0A7E6CC020}" type="pres">
      <dgm:prSet presAssocID="{D140CB29-347F-43C3-B600-EADB2869C3A4}" presName="parSh" presStyleLbl="node1" presStyleIdx="3" presStyleCnt="4"/>
      <dgm:spPr/>
      <dgm:t>
        <a:bodyPr/>
        <a:lstStyle/>
        <a:p>
          <a:endParaRPr lang="tr-TR"/>
        </a:p>
      </dgm:t>
    </dgm:pt>
    <dgm:pt modelId="{D20767C2-B43E-432A-B18D-4C49571452F7}" type="pres">
      <dgm:prSet presAssocID="{D140CB29-347F-43C3-B600-EADB2869C3A4}" presName="desTx" presStyleLbl="fgAcc1" presStyleIdx="3" presStyleCnt="4">
        <dgm:presLayoutVars>
          <dgm:bulletEnabled val="1"/>
        </dgm:presLayoutVars>
      </dgm:prSet>
      <dgm:spPr/>
      <dgm:t>
        <a:bodyPr/>
        <a:lstStyle/>
        <a:p>
          <a:endParaRPr lang="tr-TR"/>
        </a:p>
      </dgm:t>
    </dgm:pt>
  </dgm:ptLst>
  <dgm:cxnLst>
    <dgm:cxn modelId="{EE86F1F9-D73E-4131-B157-F00E12411D95}" srcId="{D140CB29-347F-43C3-B600-EADB2869C3A4}" destId="{429EB693-1207-4C61-B366-111784996312}" srcOrd="4" destOrd="0" parTransId="{FEE6C032-268C-4898-9864-A2D82DC11D68}" sibTransId="{26B78C14-1C83-489F-9CFE-E91C302493DA}"/>
    <dgm:cxn modelId="{72A5F7E8-44DF-4834-90F5-D1F2BFAC70EC}" srcId="{608FDE90-3343-4BDB-AE8D-6B445B3D67C1}" destId="{B0025CBF-CCD6-4E9C-B380-CB01F8DBBE6B}" srcOrd="0" destOrd="0" parTransId="{A8B2869A-7DF1-4E6D-9DA0-29352BBE4F14}" sibTransId="{F4D88B58-21CF-4DDB-96DC-D4CAB01B3B15}"/>
    <dgm:cxn modelId="{2A061751-5F16-4BA6-9B6F-623CA9168A54}" type="presOf" srcId="{D140CB29-347F-43C3-B600-EADB2869C3A4}" destId="{67AC8165-1858-4BCD-B2F0-6F0A7E6CC020}" srcOrd="1" destOrd="0" presId="urn:microsoft.com/office/officeart/2005/8/layout/process3"/>
    <dgm:cxn modelId="{1A6862CB-F9BB-465B-920A-2A53E05471DA}" srcId="{05F77E89-0CF9-446C-AB7B-3C4553352DDD}" destId="{26160911-2123-49F3-96E3-69AF693B023B}" srcOrd="4" destOrd="0" parTransId="{2704FF53-3E25-4610-97D2-05E0C0C0C13A}" sibTransId="{A7F4D2E5-CF83-4354-A18B-525E43757958}"/>
    <dgm:cxn modelId="{8EA8BF4D-8431-4E55-B5FC-ADB181A9943A}" type="presOf" srcId="{5B355079-43B7-4592-BC4D-C8F69D3AF989}" destId="{F62ACE3E-1242-4035-9AF3-B112597C7294}" srcOrd="0" destOrd="2" presId="urn:microsoft.com/office/officeart/2005/8/layout/process3"/>
    <dgm:cxn modelId="{6653E032-34D3-48CF-A262-608D978D209F}" srcId="{B0025CBF-CCD6-4E9C-B380-CB01F8DBBE6B}" destId="{17AF211E-C80F-4EA2-B24C-0738FEE13984}" srcOrd="3" destOrd="0" parTransId="{774467FD-5CFB-430E-9DF0-CA797A844FE9}" sibTransId="{5919294B-7558-470C-8DC6-ACC3768C448D}"/>
    <dgm:cxn modelId="{3986E319-C91C-42C2-B84F-44F318EAF057}" srcId="{D140CB29-347F-43C3-B600-EADB2869C3A4}" destId="{DB6A1537-0F00-4858-9BA2-A9065462CE21}" srcOrd="2" destOrd="0" parTransId="{DA9846D9-4A4C-44AC-B8C7-161DF7097BC5}" sibTransId="{CBB633E1-B4C6-4128-88DA-AD1857358FDD}"/>
    <dgm:cxn modelId="{7FDC7C2E-2597-4AEE-807E-DA054F9ADDDA}" type="presOf" srcId="{608FDE90-3343-4BDB-AE8D-6B445B3D67C1}" destId="{B6514AFE-15F0-4A7B-9222-8B11FA03CB06}" srcOrd="0" destOrd="0" presId="urn:microsoft.com/office/officeart/2005/8/layout/process3"/>
    <dgm:cxn modelId="{5929D68E-1F0D-4AAB-92B3-9940181BEB6F}" type="presOf" srcId="{A9ECBBE7-ABA1-4D86-9D0F-39FFB4202D5F}" destId="{4544B1D9-89E0-4130-BF56-8E599C04B44D}" srcOrd="0" destOrd="2" presId="urn:microsoft.com/office/officeart/2005/8/layout/process3"/>
    <dgm:cxn modelId="{82A41C61-96D8-4BE7-8539-A514C17B5871}" type="presOf" srcId="{D47A7EF8-7370-4B72-88AC-1BBE0DEA4EEF}" destId="{70DAE813-7F2C-444B-B3EF-BD001B0AA113}" srcOrd="0" destOrd="4" presId="urn:microsoft.com/office/officeart/2005/8/layout/process3"/>
    <dgm:cxn modelId="{0F44A137-7FD7-47AB-A78F-0B20FF2E743B}" type="presOf" srcId="{627CFC14-92EC-4BA1-941D-64AABDD8867C}" destId="{EF789565-F494-4A8E-A2EC-497625952F49}" srcOrd="1" destOrd="0" presId="urn:microsoft.com/office/officeart/2005/8/layout/process3"/>
    <dgm:cxn modelId="{85570384-8FDA-4E5D-A80D-711C32155194}" type="presOf" srcId="{26160911-2123-49F3-96E3-69AF693B023B}" destId="{F62ACE3E-1242-4035-9AF3-B112597C7294}" srcOrd="0" destOrd="4" presId="urn:microsoft.com/office/officeart/2005/8/layout/process3"/>
    <dgm:cxn modelId="{C67B167B-7FE3-4507-9DF6-336C1F9B943E}" type="presOf" srcId="{CF7E6EBA-8E7A-417C-951F-A95E69D1A53C}" destId="{4544B1D9-89E0-4130-BF56-8E599C04B44D}" srcOrd="0" destOrd="1" presId="urn:microsoft.com/office/officeart/2005/8/layout/process3"/>
    <dgm:cxn modelId="{7D2A1DEA-FF1D-43D2-B985-0C30683D4BB3}" type="presOf" srcId="{28B83240-FEC9-4F82-A16F-92F0722C0268}" destId="{D20767C2-B43E-432A-B18D-4C49571452F7}" srcOrd="0" destOrd="0" presId="urn:microsoft.com/office/officeart/2005/8/layout/process3"/>
    <dgm:cxn modelId="{371FA83C-DEF7-4567-AF5F-2127FF097E6E}" type="presOf" srcId="{88277C3C-80B2-40BE-A9E5-1D86BEAD65C5}" destId="{F62ACE3E-1242-4035-9AF3-B112597C7294}" srcOrd="0" destOrd="5" presId="urn:microsoft.com/office/officeart/2005/8/layout/process3"/>
    <dgm:cxn modelId="{E6D1326F-3D09-4A3D-A55C-BFE4ED1E2049}" srcId="{05F77E89-0CF9-446C-AB7B-3C4553352DDD}" destId="{266138D8-7242-45C7-9D15-6865AC77609C}" srcOrd="7" destOrd="0" parTransId="{0FF8D6F3-BDA1-44ED-B73E-C9AF3B217514}" sibTransId="{31717B62-08DD-4B21-80C6-B19CD222025A}"/>
    <dgm:cxn modelId="{AB8AA3B1-4A54-478A-B1AC-99DE72DC297B}" srcId="{B0025CBF-CCD6-4E9C-B380-CB01F8DBBE6B}" destId="{CF7E6EBA-8E7A-417C-951F-A95E69D1A53C}" srcOrd="1" destOrd="0" parTransId="{12B42E63-A167-44D3-9C47-4008128128AA}" sibTransId="{7BC1B756-05A4-4068-A2A1-F5463A32CB01}"/>
    <dgm:cxn modelId="{D598BB8B-7939-4762-8D9E-5BA88790842E}" type="presOf" srcId="{783A24EF-B202-4D91-AF6C-79B3BFA9B57C}" destId="{D20767C2-B43E-432A-B18D-4C49571452F7}" srcOrd="0" destOrd="3" presId="urn:microsoft.com/office/officeart/2005/8/layout/process3"/>
    <dgm:cxn modelId="{8B786765-91AE-47C4-AF12-1471A6396678}" srcId="{05F77E89-0CF9-446C-AB7B-3C4553352DDD}" destId="{B2F58839-5147-43BE-A4D8-DD4EC3CEA359}" srcOrd="6" destOrd="0" parTransId="{E99C09CB-53A6-4699-9774-133A087A263C}" sibTransId="{DC56841C-D39E-4921-B521-46568378AE08}"/>
    <dgm:cxn modelId="{FC2BB2D4-7A62-41DD-A810-12CA12B0243A}" type="presOf" srcId="{05F77E89-0CF9-446C-AB7B-3C4553352DDD}" destId="{F4AB67AD-9327-481F-ABF9-088D0E3B1E6D}" srcOrd="1" destOrd="0" presId="urn:microsoft.com/office/officeart/2005/8/layout/process3"/>
    <dgm:cxn modelId="{A2454C18-C141-489E-A927-CDDEFF667FD7}" srcId="{34B7F45E-8685-433D-A637-606CD483C2C8}" destId="{74AE68F1-7330-4038-BEE6-95C9A74BA52D}" srcOrd="2" destOrd="0" parTransId="{A642F9B8-45D8-439D-8A10-756EC7E1C69C}" sibTransId="{6F41B90C-6B03-4C4E-8346-4CBDE2B2DE38}"/>
    <dgm:cxn modelId="{8D724855-45F2-458A-B8D5-4D02424D5318}" srcId="{608FDE90-3343-4BDB-AE8D-6B445B3D67C1}" destId="{34B7F45E-8685-433D-A637-606CD483C2C8}" srcOrd="1" destOrd="0" parTransId="{005C0F96-4EA2-442E-BDF1-D3DDA9240BAC}" sibTransId="{513F550A-248E-4E35-BB37-201D7110CAFA}"/>
    <dgm:cxn modelId="{F07F8D72-8DEC-4177-957A-E2B90C84DFAB}" type="presOf" srcId="{FF2A8787-6535-4C5C-82BB-E448D6E9F4A2}" destId="{70DAE813-7F2C-444B-B3EF-BD001B0AA113}" srcOrd="0" destOrd="5" presId="urn:microsoft.com/office/officeart/2005/8/layout/process3"/>
    <dgm:cxn modelId="{9D7909A1-2622-4E61-A6BD-F9F905CDB27A}" type="presOf" srcId="{32219521-EFC1-471A-B6B0-0CFFD4558FE9}" destId="{70DAE813-7F2C-444B-B3EF-BD001B0AA113}" srcOrd="0" destOrd="1" presId="urn:microsoft.com/office/officeart/2005/8/layout/process3"/>
    <dgm:cxn modelId="{A0EFFA71-DCDF-40F1-B1E1-9DD86D191F71}" type="presOf" srcId="{34B7F45E-8685-433D-A637-606CD483C2C8}" destId="{D5EEDD08-88F4-497F-8B74-F904EC553B5C}" srcOrd="1" destOrd="0" presId="urn:microsoft.com/office/officeart/2005/8/layout/process3"/>
    <dgm:cxn modelId="{F806D3EE-6802-4A52-BEA5-846843AE90C8}" type="presOf" srcId="{34B7F45E-8685-433D-A637-606CD483C2C8}" destId="{CF1EDD7C-A301-4C96-9058-5228BA65D426}" srcOrd="0" destOrd="0" presId="urn:microsoft.com/office/officeart/2005/8/layout/process3"/>
    <dgm:cxn modelId="{B02A2C38-0C94-4AEE-AD20-65CFCE241619}" srcId="{34B7F45E-8685-433D-A637-606CD483C2C8}" destId="{9DBE0F38-5486-40C0-8E32-F99B97305282}" srcOrd="0" destOrd="0" parTransId="{D8BF225B-82BF-4EDB-AB8A-477528205AB9}" sibTransId="{45C9182B-DD1C-48EA-A831-657E26ED9ACE}"/>
    <dgm:cxn modelId="{D1480066-88F7-440D-AC4C-BD3F03C9ABCF}" srcId="{34B7F45E-8685-433D-A637-606CD483C2C8}" destId="{5F5B5518-9D25-4BA2-9442-62C23C66BF2E}" srcOrd="6" destOrd="0" parTransId="{9AF34074-E48E-43FA-95C8-F84F45E2B5E2}" sibTransId="{08793362-6526-4DD7-BFB6-081F92558643}"/>
    <dgm:cxn modelId="{483C3A08-36B5-42B7-B306-CBF4E1D84A01}" type="presOf" srcId="{ADA0828D-1AFE-4CA5-A006-A11184EC002C}" destId="{70DAE813-7F2C-444B-B3EF-BD001B0AA113}" srcOrd="0" destOrd="8" presId="urn:microsoft.com/office/officeart/2005/8/layout/process3"/>
    <dgm:cxn modelId="{54C4D1EF-5912-4ACE-9B10-4E934F34E39D}" type="presOf" srcId="{F4D88B58-21CF-4DDB-96DC-D4CAB01B3B15}" destId="{33FE9DBB-0964-4168-999A-714C8EDEC4F8}" srcOrd="1" destOrd="0" presId="urn:microsoft.com/office/officeart/2005/8/layout/process3"/>
    <dgm:cxn modelId="{BA29D048-9E13-458F-A61A-FD5EF72AC51C}" srcId="{34B7F45E-8685-433D-A637-606CD483C2C8}" destId="{C12AF90D-41A3-40CD-BBE3-7A306C9E69A1}" srcOrd="3" destOrd="0" parTransId="{1B6EB5DB-9BE2-444D-A150-317C590F7996}" sibTransId="{C1F99815-C3BA-4046-8397-9769DD9EA614}"/>
    <dgm:cxn modelId="{225EFD85-9ED6-4FBC-ACAA-F0D2191991DF}" srcId="{05F77E89-0CF9-446C-AB7B-3C4553352DDD}" destId="{88277C3C-80B2-40BE-A9E5-1D86BEAD65C5}" srcOrd="5" destOrd="0" parTransId="{66726B12-8299-451A-AAE2-F1D73B8A1CB6}" sibTransId="{09A02560-DD53-4D48-AFEA-E9FC365C5312}"/>
    <dgm:cxn modelId="{F77EC356-622E-4498-8117-F88CAE2AE53A}" type="presOf" srcId="{74AE68F1-7330-4038-BEE6-95C9A74BA52D}" destId="{70DAE813-7F2C-444B-B3EF-BD001B0AA113}" srcOrd="0" destOrd="2" presId="urn:microsoft.com/office/officeart/2005/8/layout/process3"/>
    <dgm:cxn modelId="{01067EC1-4A6B-4112-A61B-351D9B52CDDA}" type="presOf" srcId="{B0025CBF-CCD6-4E9C-B380-CB01F8DBBE6B}" destId="{D2D74C7C-D66E-4BA2-8899-1E06F0760AFF}" srcOrd="1" destOrd="0" presId="urn:microsoft.com/office/officeart/2005/8/layout/process3"/>
    <dgm:cxn modelId="{59B2E33C-8C67-4AE8-A955-E6C4522728D3}" srcId="{05F77E89-0CF9-446C-AB7B-3C4553352DDD}" destId="{05ED5B05-1E5F-419D-9BD5-755A9AFEE96D}" srcOrd="8" destOrd="0" parTransId="{15E2C391-8884-4A7D-BF3E-3B5C2177B0FD}" sibTransId="{7DA96B86-D9AA-40B9-A682-82C84C70060A}"/>
    <dgm:cxn modelId="{0BB1A88A-C3FF-442B-A107-822549AEB32D}" type="presOf" srcId="{C12AF90D-41A3-40CD-BBE3-7A306C9E69A1}" destId="{70DAE813-7F2C-444B-B3EF-BD001B0AA113}" srcOrd="0" destOrd="3" presId="urn:microsoft.com/office/officeart/2005/8/layout/process3"/>
    <dgm:cxn modelId="{1213FA27-0CD9-41AA-B3A6-7C5522128262}" type="presOf" srcId="{DB6A1537-0F00-4858-9BA2-A9065462CE21}" destId="{D20767C2-B43E-432A-B18D-4C49571452F7}" srcOrd="0" destOrd="2" presId="urn:microsoft.com/office/officeart/2005/8/layout/process3"/>
    <dgm:cxn modelId="{B6B0867A-799A-4116-9DFB-82C952E7FAD3}" srcId="{D140CB29-347F-43C3-B600-EADB2869C3A4}" destId="{28B83240-FEC9-4F82-A16F-92F0722C0268}" srcOrd="0" destOrd="0" parTransId="{E7880AA8-5AD4-427E-9E18-F6EF00C6552A}" sibTransId="{045B41FA-B5C6-450B-8483-2712CB599901}"/>
    <dgm:cxn modelId="{D307BCB0-311E-434B-8CE3-81A5C791AE98}" type="presOf" srcId="{D140CB29-347F-43C3-B600-EADB2869C3A4}" destId="{B68E5909-C4A2-4B1D-9415-18FE0E30F866}" srcOrd="0" destOrd="0" presId="urn:microsoft.com/office/officeart/2005/8/layout/process3"/>
    <dgm:cxn modelId="{D35AB918-7B08-40A6-A1AA-0F90A24C3F4A}" type="presOf" srcId="{05ED5B05-1E5F-419D-9BD5-755A9AFEE96D}" destId="{F62ACE3E-1242-4035-9AF3-B112597C7294}" srcOrd="0" destOrd="8" presId="urn:microsoft.com/office/officeart/2005/8/layout/process3"/>
    <dgm:cxn modelId="{81A98CE1-9AF3-4503-BE2B-C873452AC0AF}" type="presOf" srcId="{429EB693-1207-4C61-B366-111784996312}" destId="{D20767C2-B43E-432A-B18D-4C49571452F7}" srcOrd="0" destOrd="4" presId="urn:microsoft.com/office/officeart/2005/8/layout/process3"/>
    <dgm:cxn modelId="{3DDFD1D5-110D-4594-A3E2-A61A5AE366E7}" type="presOf" srcId="{627CFC14-92EC-4BA1-941D-64AABDD8867C}" destId="{FABAB27B-21E0-4864-B768-96CA00884972}" srcOrd="0" destOrd="0" presId="urn:microsoft.com/office/officeart/2005/8/layout/process3"/>
    <dgm:cxn modelId="{C89921DA-9743-43AA-A2F9-79C54E92C122}" type="presOf" srcId="{0D6D8A37-062B-462C-9408-91F3E38B5390}" destId="{70DAE813-7F2C-444B-B3EF-BD001B0AA113}" srcOrd="0" destOrd="7" presId="urn:microsoft.com/office/officeart/2005/8/layout/process3"/>
    <dgm:cxn modelId="{4C7AB083-83EA-461A-855E-2E2F721A774C}" type="presOf" srcId="{513F550A-248E-4E35-BB37-201D7110CAFA}" destId="{DD47DB9A-1FCE-4147-A908-523BD184084D}" srcOrd="1" destOrd="0" presId="urn:microsoft.com/office/officeart/2005/8/layout/process3"/>
    <dgm:cxn modelId="{86C7E240-F535-44A1-9641-7451D628A0E4}" srcId="{34B7F45E-8685-433D-A637-606CD483C2C8}" destId="{FF2A8787-6535-4C5C-82BB-E448D6E9F4A2}" srcOrd="5" destOrd="0" parTransId="{F20D69F0-672C-43DB-88B5-A0382DBE7347}" sibTransId="{D257EFBD-1EB7-46FB-8D14-28DC6A4FA04E}"/>
    <dgm:cxn modelId="{3C0C8BC7-7BFA-4B72-9947-B2A27661BC94}" srcId="{B0025CBF-CCD6-4E9C-B380-CB01F8DBBE6B}" destId="{936A09AA-62D4-456A-BD38-72E19AE40452}" srcOrd="0" destOrd="0" parTransId="{AD9D5F71-C577-499C-A523-5BCF9C79CAB8}" sibTransId="{BB79772D-6A58-4E83-9D6B-45C8EA8FEC8C}"/>
    <dgm:cxn modelId="{EB9BADD5-41D7-4191-B4C7-ACBCAE978158}" type="presOf" srcId="{266138D8-7242-45C7-9D15-6865AC77609C}" destId="{F62ACE3E-1242-4035-9AF3-B112597C7294}" srcOrd="0" destOrd="7" presId="urn:microsoft.com/office/officeart/2005/8/layout/process3"/>
    <dgm:cxn modelId="{020B1A58-8329-456C-B1B7-597633743BBF}" type="presOf" srcId="{17AF211E-C80F-4EA2-B24C-0738FEE13984}" destId="{4544B1D9-89E0-4130-BF56-8E599C04B44D}" srcOrd="0" destOrd="3" presId="urn:microsoft.com/office/officeart/2005/8/layout/process3"/>
    <dgm:cxn modelId="{6CE877F2-1CB6-4957-879B-59CF168DF0F3}" type="presOf" srcId="{1A1F7893-8476-4A39-8A71-58BF860101DE}" destId="{F62ACE3E-1242-4035-9AF3-B112597C7294}" srcOrd="0" destOrd="1" presId="urn:microsoft.com/office/officeart/2005/8/layout/process3"/>
    <dgm:cxn modelId="{AD98FD0D-CF1E-4B5F-8C2C-71C27F8AF5E5}" type="presOf" srcId="{F4D88B58-21CF-4DDB-96DC-D4CAB01B3B15}" destId="{5615ECF2-5E42-4285-B9ED-9BEE618E4419}" srcOrd="0" destOrd="0" presId="urn:microsoft.com/office/officeart/2005/8/layout/process3"/>
    <dgm:cxn modelId="{189EBE05-D57D-4645-A232-C21C1177E7CE}" srcId="{D140CB29-347F-43C3-B600-EADB2869C3A4}" destId="{783A24EF-B202-4D91-AF6C-79B3BFA9B57C}" srcOrd="3" destOrd="0" parTransId="{3E32C258-5097-4CA7-9F76-70A07257B5E5}" sibTransId="{3BE237B2-2942-4268-AA7D-001386FA03F4}"/>
    <dgm:cxn modelId="{83335858-C90F-4EEA-A905-FD14D816686D}" type="presOf" srcId="{5F5B5518-9D25-4BA2-9442-62C23C66BF2E}" destId="{70DAE813-7F2C-444B-B3EF-BD001B0AA113}" srcOrd="0" destOrd="6" presId="urn:microsoft.com/office/officeart/2005/8/layout/process3"/>
    <dgm:cxn modelId="{2754D778-1B7B-4F18-A1FD-AD0008C337EE}" srcId="{05F77E89-0CF9-446C-AB7B-3C4553352DDD}" destId="{E28C707C-D0B5-455A-9A7A-695F734DDD19}" srcOrd="0" destOrd="0" parTransId="{3F03A2F7-147C-463D-973C-A06FAFC0F131}" sibTransId="{D2357325-C379-494D-B491-774F51AB2803}"/>
    <dgm:cxn modelId="{B979625E-6DFA-40B5-969E-83A07A24EE5D}" srcId="{34B7F45E-8685-433D-A637-606CD483C2C8}" destId="{32219521-EFC1-471A-B6B0-0CFFD4558FE9}" srcOrd="1" destOrd="0" parTransId="{C433E778-4B30-4703-808C-92BEB3949E57}" sibTransId="{BF329F95-9E05-4E4D-82D9-3CB18EC49450}"/>
    <dgm:cxn modelId="{34F6C6D3-5E33-43DC-99C1-11A96A5AAD76}" type="presOf" srcId="{B2F58839-5147-43BE-A4D8-DD4EC3CEA359}" destId="{F62ACE3E-1242-4035-9AF3-B112597C7294}" srcOrd="0" destOrd="6" presId="urn:microsoft.com/office/officeart/2005/8/layout/process3"/>
    <dgm:cxn modelId="{D629EE98-868B-475F-A52F-BD4ECFC8CC8B}" type="presOf" srcId="{7AB9F5C6-17D1-439D-BBE3-8623FD7843E1}" destId="{D20767C2-B43E-432A-B18D-4C49571452F7}" srcOrd="0" destOrd="1" presId="urn:microsoft.com/office/officeart/2005/8/layout/process3"/>
    <dgm:cxn modelId="{2C468B88-3D3F-468A-8665-476328E1219A}" srcId="{05F77E89-0CF9-446C-AB7B-3C4553352DDD}" destId="{8BB19E13-EEDC-43CB-980E-23EC5F2C5429}" srcOrd="3" destOrd="0" parTransId="{FA0CB747-F1A5-424D-B4BB-52F3FA63DC30}" sibTransId="{CA3A300D-3408-4758-AAEB-9A52BC1205CA}"/>
    <dgm:cxn modelId="{7AF2E00B-CC18-47C9-9A6A-E025D00153C1}" srcId="{D140CB29-347F-43C3-B600-EADB2869C3A4}" destId="{7AB9F5C6-17D1-439D-BBE3-8623FD7843E1}" srcOrd="1" destOrd="0" parTransId="{93009DEF-7D7C-4202-8779-381592EEBE4E}" sibTransId="{D33329EB-B845-4840-A2E4-8251C95B2E2D}"/>
    <dgm:cxn modelId="{5FBECA61-FE9C-4D1E-9350-16EB12CCE6E9}" srcId="{34B7F45E-8685-433D-A637-606CD483C2C8}" destId="{ADA0828D-1AFE-4CA5-A006-A11184EC002C}" srcOrd="8" destOrd="0" parTransId="{847F94AA-144B-4AA5-934F-2C07FBE7E2CC}" sibTransId="{1EE34E85-D196-45C6-B679-2DF575DA23F0}"/>
    <dgm:cxn modelId="{5A35E432-CA9F-47A5-9E80-49D38C2226B2}" srcId="{34B7F45E-8685-433D-A637-606CD483C2C8}" destId="{D47A7EF8-7370-4B72-88AC-1BBE0DEA4EEF}" srcOrd="4" destOrd="0" parTransId="{83560A84-4E85-478C-8EF3-6B2260AD9AA2}" sibTransId="{C9F27EAA-FB69-41AD-BCF5-9EA759397566}"/>
    <dgm:cxn modelId="{7BC4661A-FB16-41FF-B4E1-4839961B29B2}" type="presOf" srcId="{E28C707C-D0B5-455A-9A7A-695F734DDD19}" destId="{F62ACE3E-1242-4035-9AF3-B112597C7294}" srcOrd="0" destOrd="0" presId="urn:microsoft.com/office/officeart/2005/8/layout/process3"/>
    <dgm:cxn modelId="{8EA742B1-573A-4928-8B9A-8A304608A124}" type="presOf" srcId="{936A09AA-62D4-456A-BD38-72E19AE40452}" destId="{4544B1D9-89E0-4130-BF56-8E599C04B44D}" srcOrd="0" destOrd="0" presId="urn:microsoft.com/office/officeart/2005/8/layout/process3"/>
    <dgm:cxn modelId="{082E1D87-C54E-4411-8D34-765ECE9BA87D}" type="presOf" srcId="{513F550A-248E-4E35-BB37-201D7110CAFA}" destId="{CE631FE0-780F-4087-AA2C-BE3D1578803C}" srcOrd="0" destOrd="0" presId="urn:microsoft.com/office/officeart/2005/8/layout/process3"/>
    <dgm:cxn modelId="{43F184F7-8C1F-4C34-BE45-4A76B081A5A9}" srcId="{05F77E89-0CF9-446C-AB7B-3C4553352DDD}" destId="{5B355079-43B7-4592-BC4D-C8F69D3AF989}" srcOrd="2" destOrd="0" parTransId="{A688F72A-4885-46BB-9F88-4DA6415D77EA}" sibTransId="{E093E2D2-1E17-4AB7-872D-2FAC2E70CC57}"/>
    <dgm:cxn modelId="{B2EEABC2-0B38-403B-BC53-663AD3A4DFA9}" srcId="{05F77E89-0CF9-446C-AB7B-3C4553352DDD}" destId="{1A1F7893-8476-4A39-8A71-58BF860101DE}" srcOrd="1" destOrd="0" parTransId="{824B7FF9-EED0-495A-9097-639FE3413832}" sibTransId="{FA8E04A0-83AC-477F-93E0-921635010C49}"/>
    <dgm:cxn modelId="{67CDE0B4-53B0-4FE7-9C21-10B7FA831279}" type="presOf" srcId="{9DBE0F38-5486-40C0-8E32-F99B97305282}" destId="{70DAE813-7F2C-444B-B3EF-BD001B0AA113}" srcOrd="0" destOrd="0" presId="urn:microsoft.com/office/officeart/2005/8/layout/process3"/>
    <dgm:cxn modelId="{D158F0B7-5DB2-4DF8-BBC9-96E0029B2B56}" srcId="{608FDE90-3343-4BDB-AE8D-6B445B3D67C1}" destId="{05F77E89-0CF9-446C-AB7B-3C4553352DDD}" srcOrd="2" destOrd="0" parTransId="{12DFA25F-CFB5-41B7-A055-4EB618BE32EA}" sibTransId="{627CFC14-92EC-4BA1-941D-64AABDD8867C}"/>
    <dgm:cxn modelId="{55FFFCA9-B80C-447C-A0D8-87BED8DD8B4E}" type="presOf" srcId="{05F77E89-0CF9-446C-AB7B-3C4553352DDD}" destId="{60DFB0CF-FD3C-4E2C-A8E4-376A22D93F16}" srcOrd="0" destOrd="0" presId="urn:microsoft.com/office/officeart/2005/8/layout/process3"/>
    <dgm:cxn modelId="{6F4B9D3E-A876-496D-B0B8-FA74A6F27660}" srcId="{34B7F45E-8685-433D-A637-606CD483C2C8}" destId="{0D6D8A37-062B-462C-9408-91F3E38B5390}" srcOrd="7" destOrd="0" parTransId="{D5A8CC83-C8E8-4C69-9045-64E96517C015}" sibTransId="{9BAE8AA3-FC85-49C2-8A7D-30F322DF302B}"/>
    <dgm:cxn modelId="{1DED5F43-5390-4848-8461-BF3799C7DD23}" srcId="{B0025CBF-CCD6-4E9C-B380-CB01F8DBBE6B}" destId="{A9ECBBE7-ABA1-4D86-9D0F-39FFB4202D5F}" srcOrd="2" destOrd="0" parTransId="{66B3DEA6-950C-4236-B615-D560894FCFEB}" sibTransId="{23E2CF3A-B841-48BD-869D-70E68A669AFB}"/>
    <dgm:cxn modelId="{B5079390-95FE-4E79-A1C0-D4969614C0B7}" type="presOf" srcId="{8BB19E13-EEDC-43CB-980E-23EC5F2C5429}" destId="{F62ACE3E-1242-4035-9AF3-B112597C7294}" srcOrd="0" destOrd="3" presId="urn:microsoft.com/office/officeart/2005/8/layout/process3"/>
    <dgm:cxn modelId="{6155363E-103D-421A-9A21-E86686FC752F}" srcId="{608FDE90-3343-4BDB-AE8D-6B445B3D67C1}" destId="{D140CB29-347F-43C3-B600-EADB2869C3A4}" srcOrd="3" destOrd="0" parTransId="{49CBE2C8-6ED9-480B-B6BD-6BB57CC91759}" sibTransId="{913F3BBF-987B-477A-BE38-2C3A1210A36F}"/>
    <dgm:cxn modelId="{1BF2E048-0F9B-45CB-98A5-B58C8F0B66C6}" type="presOf" srcId="{B0025CBF-CCD6-4E9C-B380-CB01F8DBBE6B}" destId="{C883EBDA-7935-4A7D-8055-5314EA797F58}" srcOrd="0" destOrd="0" presId="urn:microsoft.com/office/officeart/2005/8/layout/process3"/>
    <dgm:cxn modelId="{CCD86E3D-9788-4F20-8C0E-00AEF3E849CE}" type="presParOf" srcId="{B6514AFE-15F0-4A7B-9222-8B11FA03CB06}" destId="{9B536801-782F-4C45-AD09-B9097165CD34}" srcOrd="0" destOrd="0" presId="urn:microsoft.com/office/officeart/2005/8/layout/process3"/>
    <dgm:cxn modelId="{270F90C4-C6D2-4204-BD6A-CF26A8A87288}" type="presParOf" srcId="{9B536801-782F-4C45-AD09-B9097165CD34}" destId="{C883EBDA-7935-4A7D-8055-5314EA797F58}" srcOrd="0" destOrd="0" presId="urn:microsoft.com/office/officeart/2005/8/layout/process3"/>
    <dgm:cxn modelId="{3E1E46BE-3A4E-4B26-8F9A-B8DB04087728}" type="presParOf" srcId="{9B536801-782F-4C45-AD09-B9097165CD34}" destId="{D2D74C7C-D66E-4BA2-8899-1E06F0760AFF}" srcOrd="1" destOrd="0" presId="urn:microsoft.com/office/officeart/2005/8/layout/process3"/>
    <dgm:cxn modelId="{401EDF02-02A9-4A3E-8C17-A3374BD7687A}" type="presParOf" srcId="{9B536801-782F-4C45-AD09-B9097165CD34}" destId="{4544B1D9-89E0-4130-BF56-8E599C04B44D}" srcOrd="2" destOrd="0" presId="urn:microsoft.com/office/officeart/2005/8/layout/process3"/>
    <dgm:cxn modelId="{78F500C8-040D-4A0A-A5D8-EA398691A304}" type="presParOf" srcId="{B6514AFE-15F0-4A7B-9222-8B11FA03CB06}" destId="{5615ECF2-5E42-4285-B9ED-9BEE618E4419}" srcOrd="1" destOrd="0" presId="urn:microsoft.com/office/officeart/2005/8/layout/process3"/>
    <dgm:cxn modelId="{45029725-206A-4236-A6C2-552506311BF8}" type="presParOf" srcId="{5615ECF2-5E42-4285-B9ED-9BEE618E4419}" destId="{33FE9DBB-0964-4168-999A-714C8EDEC4F8}" srcOrd="0" destOrd="0" presId="urn:microsoft.com/office/officeart/2005/8/layout/process3"/>
    <dgm:cxn modelId="{493FAE1C-C877-4D86-91FB-D421A932DD10}" type="presParOf" srcId="{B6514AFE-15F0-4A7B-9222-8B11FA03CB06}" destId="{59E1132D-0698-4312-BCA8-A85782AA560B}" srcOrd="2" destOrd="0" presId="urn:microsoft.com/office/officeart/2005/8/layout/process3"/>
    <dgm:cxn modelId="{97183B68-30E3-454F-AA15-BE0FE43A8DB2}" type="presParOf" srcId="{59E1132D-0698-4312-BCA8-A85782AA560B}" destId="{CF1EDD7C-A301-4C96-9058-5228BA65D426}" srcOrd="0" destOrd="0" presId="urn:microsoft.com/office/officeart/2005/8/layout/process3"/>
    <dgm:cxn modelId="{DE71F2B6-6240-4A25-87B6-792520820DD6}" type="presParOf" srcId="{59E1132D-0698-4312-BCA8-A85782AA560B}" destId="{D5EEDD08-88F4-497F-8B74-F904EC553B5C}" srcOrd="1" destOrd="0" presId="urn:microsoft.com/office/officeart/2005/8/layout/process3"/>
    <dgm:cxn modelId="{0018B965-59DF-4774-8DC4-FAE90D39CBAA}" type="presParOf" srcId="{59E1132D-0698-4312-BCA8-A85782AA560B}" destId="{70DAE813-7F2C-444B-B3EF-BD001B0AA113}" srcOrd="2" destOrd="0" presId="urn:microsoft.com/office/officeart/2005/8/layout/process3"/>
    <dgm:cxn modelId="{93145674-7578-4F16-9EDC-7FAC5AEF7A82}" type="presParOf" srcId="{B6514AFE-15F0-4A7B-9222-8B11FA03CB06}" destId="{CE631FE0-780F-4087-AA2C-BE3D1578803C}" srcOrd="3" destOrd="0" presId="urn:microsoft.com/office/officeart/2005/8/layout/process3"/>
    <dgm:cxn modelId="{5F646567-5CFE-43FD-938E-4FC22AB3CEC7}" type="presParOf" srcId="{CE631FE0-780F-4087-AA2C-BE3D1578803C}" destId="{DD47DB9A-1FCE-4147-A908-523BD184084D}" srcOrd="0" destOrd="0" presId="urn:microsoft.com/office/officeart/2005/8/layout/process3"/>
    <dgm:cxn modelId="{67EBC12E-B6AE-4816-AC87-62AF69C36F34}" type="presParOf" srcId="{B6514AFE-15F0-4A7B-9222-8B11FA03CB06}" destId="{5D659A80-F232-4F34-B87F-EBEEA26C5957}" srcOrd="4" destOrd="0" presId="urn:microsoft.com/office/officeart/2005/8/layout/process3"/>
    <dgm:cxn modelId="{2296A76B-67C2-4F95-9106-14ABB7E2B1EF}" type="presParOf" srcId="{5D659A80-F232-4F34-B87F-EBEEA26C5957}" destId="{60DFB0CF-FD3C-4E2C-A8E4-376A22D93F16}" srcOrd="0" destOrd="0" presId="urn:microsoft.com/office/officeart/2005/8/layout/process3"/>
    <dgm:cxn modelId="{EC892EBA-E68E-4B83-B4FA-E87403F9CE4B}" type="presParOf" srcId="{5D659A80-F232-4F34-B87F-EBEEA26C5957}" destId="{F4AB67AD-9327-481F-ABF9-088D0E3B1E6D}" srcOrd="1" destOrd="0" presId="urn:microsoft.com/office/officeart/2005/8/layout/process3"/>
    <dgm:cxn modelId="{FAD6759A-0F88-40D0-BBA5-B9CE74F36B26}" type="presParOf" srcId="{5D659A80-F232-4F34-B87F-EBEEA26C5957}" destId="{F62ACE3E-1242-4035-9AF3-B112597C7294}" srcOrd="2" destOrd="0" presId="urn:microsoft.com/office/officeart/2005/8/layout/process3"/>
    <dgm:cxn modelId="{7B4CA87D-14FF-4183-8F86-323A47829A66}" type="presParOf" srcId="{B6514AFE-15F0-4A7B-9222-8B11FA03CB06}" destId="{FABAB27B-21E0-4864-B768-96CA00884972}" srcOrd="5" destOrd="0" presId="urn:microsoft.com/office/officeart/2005/8/layout/process3"/>
    <dgm:cxn modelId="{2A9FD0E7-E4B3-4919-9B14-2EF385E5E148}" type="presParOf" srcId="{FABAB27B-21E0-4864-B768-96CA00884972}" destId="{EF789565-F494-4A8E-A2EC-497625952F49}" srcOrd="0" destOrd="0" presId="urn:microsoft.com/office/officeart/2005/8/layout/process3"/>
    <dgm:cxn modelId="{F8A3FE94-919F-40B8-9DE4-4B614012B5DA}" type="presParOf" srcId="{B6514AFE-15F0-4A7B-9222-8B11FA03CB06}" destId="{5C8245C8-B25B-457E-B557-2F122219F198}" srcOrd="6" destOrd="0" presId="urn:microsoft.com/office/officeart/2005/8/layout/process3"/>
    <dgm:cxn modelId="{782BB6B8-57F7-42EB-A586-EC1263840FF8}" type="presParOf" srcId="{5C8245C8-B25B-457E-B557-2F122219F198}" destId="{B68E5909-C4A2-4B1D-9415-18FE0E30F866}" srcOrd="0" destOrd="0" presId="urn:microsoft.com/office/officeart/2005/8/layout/process3"/>
    <dgm:cxn modelId="{F5DFBF6B-86DB-4D53-8675-C422B65B0014}" type="presParOf" srcId="{5C8245C8-B25B-457E-B557-2F122219F198}" destId="{67AC8165-1858-4BCD-B2F0-6F0A7E6CC020}" srcOrd="1" destOrd="0" presId="urn:microsoft.com/office/officeart/2005/8/layout/process3"/>
    <dgm:cxn modelId="{06C51F8B-5CAB-43FE-8A73-3C37FBCF05DC}" type="presParOf" srcId="{5C8245C8-B25B-457E-B557-2F122219F198}" destId="{D20767C2-B43E-432A-B18D-4C49571452F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C2277-1753-4941-9888-2D1120EEA848}"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tr-TR"/>
        </a:p>
      </dgm:t>
    </dgm:pt>
    <dgm:pt modelId="{F1E3943C-5691-4167-90D8-AFA120088A7E}">
      <dgm:prSet phldrT="[Metin]"/>
      <dgm:spPr/>
      <dgm:t>
        <a:bodyPr/>
        <a:lstStyle/>
        <a:p>
          <a:r>
            <a:rPr lang="tr-TR" dirty="0"/>
            <a:t>MALZEMELER</a:t>
          </a:r>
        </a:p>
      </dgm:t>
    </dgm:pt>
    <dgm:pt modelId="{4F2F6E68-530A-475A-AD79-76E9DEB04D46}" type="parTrans" cxnId="{53EB0A66-D8FC-47FB-8F14-F309E95B2715}">
      <dgm:prSet/>
      <dgm:spPr/>
      <dgm:t>
        <a:bodyPr/>
        <a:lstStyle/>
        <a:p>
          <a:endParaRPr lang="tr-TR"/>
        </a:p>
      </dgm:t>
    </dgm:pt>
    <dgm:pt modelId="{42F35BF9-65EA-4150-ADDC-01AAF617921D}" type="sibTrans" cxnId="{53EB0A66-D8FC-47FB-8F14-F309E95B2715}">
      <dgm:prSet/>
      <dgm:spPr/>
      <dgm:t>
        <a:bodyPr/>
        <a:lstStyle/>
        <a:p>
          <a:endParaRPr lang="tr-TR"/>
        </a:p>
      </dgm:t>
    </dgm:pt>
    <dgm:pt modelId="{95A98184-DEDC-4762-9324-897CB19979EB}">
      <dgm:prSet phldrT="[Metin]"/>
      <dgm:spPr/>
      <dgm:t>
        <a:bodyPr/>
        <a:lstStyle/>
        <a:p>
          <a:r>
            <a:rPr lang="tr-TR" dirty="0"/>
            <a:t>Metaller</a:t>
          </a:r>
        </a:p>
      </dgm:t>
    </dgm:pt>
    <dgm:pt modelId="{C363D24F-2A89-4790-85E8-D113F633966F}" type="parTrans" cxnId="{DD3C1C0F-59C8-47F8-A7D8-181F49CD8EC5}">
      <dgm:prSet/>
      <dgm:spPr/>
      <dgm:t>
        <a:bodyPr/>
        <a:lstStyle/>
        <a:p>
          <a:endParaRPr lang="tr-TR"/>
        </a:p>
      </dgm:t>
    </dgm:pt>
    <dgm:pt modelId="{CF4BB4A8-02F8-45AB-991C-EC6A821CFA2D}" type="sibTrans" cxnId="{DD3C1C0F-59C8-47F8-A7D8-181F49CD8EC5}">
      <dgm:prSet/>
      <dgm:spPr/>
      <dgm:t>
        <a:bodyPr/>
        <a:lstStyle/>
        <a:p>
          <a:endParaRPr lang="tr-TR"/>
        </a:p>
      </dgm:t>
    </dgm:pt>
    <dgm:pt modelId="{8998C009-D47A-4B17-992C-D0BA235B4AB9}">
      <dgm:prSet phldrT="[Metin]"/>
      <dgm:spPr/>
      <dgm:t>
        <a:bodyPr/>
        <a:lstStyle/>
        <a:p>
          <a:r>
            <a:rPr lang="tr-TR" dirty="0"/>
            <a:t>Demir </a:t>
          </a:r>
          <a:r>
            <a:rPr lang="tr-TR" dirty="0" smtClean="0"/>
            <a:t>esaslı metaller</a:t>
          </a:r>
          <a:endParaRPr lang="tr-TR" dirty="0"/>
        </a:p>
      </dgm:t>
    </dgm:pt>
    <dgm:pt modelId="{E352C381-E213-45B4-AED4-149C6B6B00E5}" type="parTrans" cxnId="{7C5C8B64-5559-48D6-A8CE-EEF9A4E3447B}">
      <dgm:prSet/>
      <dgm:spPr/>
      <dgm:t>
        <a:bodyPr/>
        <a:lstStyle/>
        <a:p>
          <a:endParaRPr lang="tr-TR"/>
        </a:p>
      </dgm:t>
    </dgm:pt>
    <dgm:pt modelId="{860807D1-E5DA-4C93-8247-FBA2AC482F56}" type="sibTrans" cxnId="{7C5C8B64-5559-48D6-A8CE-EEF9A4E3447B}">
      <dgm:prSet/>
      <dgm:spPr/>
      <dgm:t>
        <a:bodyPr/>
        <a:lstStyle/>
        <a:p>
          <a:endParaRPr lang="tr-TR"/>
        </a:p>
      </dgm:t>
    </dgm:pt>
    <dgm:pt modelId="{767B90AC-70DF-4465-8035-B2D2C0E9F9F8}">
      <dgm:prSet phldrT="[Metin]"/>
      <dgm:spPr/>
      <dgm:t>
        <a:bodyPr/>
        <a:lstStyle/>
        <a:p>
          <a:r>
            <a:rPr lang="tr-TR" dirty="0"/>
            <a:t>Demir </a:t>
          </a:r>
          <a:r>
            <a:rPr lang="tr-TR" dirty="0" smtClean="0"/>
            <a:t>esaslı olmayan </a:t>
          </a:r>
          <a:r>
            <a:rPr lang="tr-TR" dirty="0"/>
            <a:t>metaller</a:t>
          </a:r>
        </a:p>
      </dgm:t>
    </dgm:pt>
    <dgm:pt modelId="{28CDCF0B-AB06-4E2E-A66F-6BBBC5B283B4}" type="parTrans" cxnId="{15EA4461-0051-48F0-BB9F-349B06C75C26}">
      <dgm:prSet/>
      <dgm:spPr/>
      <dgm:t>
        <a:bodyPr/>
        <a:lstStyle/>
        <a:p>
          <a:endParaRPr lang="tr-TR"/>
        </a:p>
      </dgm:t>
    </dgm:pt>
    <dgm:pt modelId="{FD2C541F-373E-4C1E-84B4-66D7997693BB}" type="sibTrans" cxnId="{15EA4461-0051-48F0-BB9F-349B06C75C26}">
      <dgm:prSet/>
      <dgm:spPr/>
      <dgm:t>
        <a:bodyPr/>
        <a:lstStyle/>
        <a:p>
          <a:endParaRPr lang="tr-TR"/>
        </a:p>
      </dgm:t>
    </dgm:pt>
    <dgm:pt modelId="{4527B4DF-5EC0-4E9C-89B4-F8F2D515E9C1}">
      <dgm:prSet phldrT="[Metin]"/>
      <dgm:spPr/>
      <dgm:t>
        <a:bodyPr/>
        <a:lstStyle/>
        <a:p>
          <a:r>
            <a:rPr lang="tr-TR" dirty="0"/>
            <a:t>Seramikler</a:t>
          </a:r>
        </a:p>
      </dgm:t>
    </dgm:pt>
    <dgm:pt modelId="{29AAE48A-0083-48FF-B698-0058C4CBC33F}" type="parTrans" cxnId="{ED6F9F02-EF6A-4D4F-8286-E11F075EAEC0}">
      <dgm:prSet/>
      <dgm:spPr/>
      <dgm:t>
        <a:bodyPr/>
        <a:lstStyle/>
        <a:p>
          <a:endParaRPr lang="tr-TR"/>
        </a:p>
      </dgm:t>
    </dgm:pt>
    <dgm:pt modelId="{2B8594A4-19B2-4E06-9764-FE089F25B76B}" type="sibTrans" cxnId="{ED6F9F02-EF6A-4D4F-8286-E11F075EAEC0}">
      <dgm:prSet/>
      <dgm:spPr/>
      <dgm:t>
        <a:bodyPr/>
        <a:lstStyle/>
        <a:p>
          <a:endParaRPr lang="tr-TR"/>
        </a:p>
      </dgm:t>
    </dgm:pt>
    <dgm:pt modelId="{8F912F79-C056-4A4C-A60C-FBCC643B1792}">
      <dgm:prSet phldrT="[Metin]"/>
      <dgm:spPr/>
      <dgm:t>
        <a:bodyPr/>
        <a:lstStyle/>
        <a:p>
          <a:r>
            <a:rPr lang="tr-TR" dirty="0"/>
            <a:t>Kristal yapılı seramikler</a:t>
          </a:r>
        </a:p>
      </dgm:t>
    </dgm:pt>
    <dgm:pt modelId="{096E1B54-FFCB-4320-ADD1-3C44498D8183}" type="parTrans" cxnId="{8483D4D0-2426-4A25-AD06-25AEC65DDE38}">
      <dgm:prSet/>
      <dgm:spPr/>
      <dgm:t>
        <a:bodyPr/>
        <a:lstStyle/>
        <a:p>
          <a:endParaRPr lang="tr-TR"/>
        </a:p>
      </dgm:t>
    </dgm:pt>
    <dgm:pt modelId="{F6B6A3F3-DD30-435E-89A8-0CEB37F94734}" type="sibTrans" cxnId="{8483D4D0-2426-4A25-AD06-25AEC65DDE38}">
      <dgm:prSet/>
      <dgm:spPr/>
      <dgm:t>
        <a:bodyPr/>
        <a:lstStyle/>
        <a:p>
          <a:endParaRPr lang="tr-TR"/>
        </a:p>
      </dgm:t>
    </dgm:pt>
    <dgm:pt modelId="{B1858C18-9EA5-440D-BF70-1AF6443C50E5}">
      <dgm:prSet phldrT="[Metin]"/>
      <dgm:spPr/>
      <dgm:t>
        <a:bodyPr/>
        <a:lstStyle/>
        <a:p>
          <a:r>
            <a:rPr lang="tr-TR" dirty="0"/>
            <a:t>Cam seramikler</a:t>
          </a:r>
        </a:p>
      </dgm:t>
    </dgm:pt>
    <dgm:pt modelId="{A1E257BF-3AF8-42AF-8565-61B1E1683731}" type="parTrans" cxnId="{EB9AA81A-AF66-4244-94B0-D879338C8773}">
      <dgm:prSet/>
      <dgm:spPr/>
      <dgm:t>
        <a:bodyPr/>
        <a:lstStyle/>
        <a:p>
          <a:endParaRPr lang="tr-TR"/>
        </a:p>
      </dgm:t>
    </dgm:pt>
    <dgm:pt modelId="{F4F1C410-2F11-4CAB-8B0A-20E0E2126C91}" type="sibTrans" cxnId="{EB9AA81A-AF66-4244-94B0-D879338C8773}">
      <dgm:prSet/>
      <dgm:spPr/>
      <dgm:t>
        <a:bodyPr/>
        <a:lstStyle/>
        <a:p>
          <a:endParaRPr lang="tr-TR"/>
        </a:p>
      </dgm:t>
    </dgm:pt>
    <dgm:pt modelId="{F6EB3784-DD7D-42C7-8071-34767BC8297B}">
      <dgm:prSet phldrT="[Metin]"/>
      <dgm:spPr/>
      <dgm:t>
        <a:bodyPr/>
        <a:lstStyle/>
        <a:p>
          <a:r>
            <a:rPr lang="tr-TR" dirty="0"/>
            <a:t>Polimerler</a:t>
          </a:r>
        </a:p>
      </dgm:t>
    </dgm:pt>
    <dgm:pt modelId="{571F5B61-EADE-467F-9D12-2051D63B5488}" type="parTrans" cxnId="{758EE54B-2AA9-43C1-8B41-809AC79BAAE0}">
      <dgm:prSet/>
      <dgm:spPr/>
      <dgm:t>
        <a:bodyPr/>
        <a:lstStyle/>
        <a:p>
          <a:endParaRPr lang="tr-TR"/>
        </a:p>
      </dgm:t>
    </dgm:pt>
    <dgm:pt modelId="{91800D52-CAC8-48C8-BFF8-4EA7F8D6946B}" type="sibTrans" cxnId="{758EE54B-2AA9-43C1-8B41-809AC79BAAE0}">
      <dgm:prSet/>
      <dgm:spPr/>
      <dgm:t>
        <a:bodyPr/>
        <a:lstStyle/>
        <a:p>
          <a:endParaRPr lang="tr-TR"/>
        </a:p>
      </dgm:t>
    </dgm:pt>
    <dgm:pt modelId="{EC5C38AD-B758-4D15-A9A1-F532A548A473}">
      <dgm:prSet phldrT="[Metin]"/>
      <dgm:spPr/>
      <dgm:t>
        <a:bodyPr/>
        <a:lstStyle/>
        <a:p>
          <a:r>
            <a:rPr lang="tr-TR" dirty="0"/>
            <a:t>Kompozitler</a:t>
          </a:r>
        </a:p>
      </dgm:t>
    </dgm:pt>
    <dgm:pt modelId="{E1017E88-2398-4679-A465-C3F2D7D3DE75}" type="parTrans" cxnId="{195B2214-733B-4624-8428-5A13790FBA85}">
      <dgm:prSet/>
      <dgm:spPr/>
      <dgm:t>
        <a:bodyPr/>
        <a:lstStyle/>
        <a:p>
          <a:endParaRPr lang="tr-TR"/>
        </a:p>
      </dgm:t>
    </dgm:pt>
    <dgm:pt modelId="{14BA8F4A-DC2A-4AD1-87EE-784425C312B2}" type="sibTrans" cxnId="{195B2214-733B-4624-8428-5A13790FBA85}">
      <dgm:prSet/>
      <dgm:spPr/>
      <dgm:t>
        <a:bodyPr/>
        <a:lstStyle/>
        <a:p>
          <a:endParaRPr lang="tr-TR"/>
        </a:p>
      </dgm:t>
    </dgm:pt>
    <dgm:pt modelId="{A1164881-55A7-4437-B5E7-0B47F3ED2D88}">
      <dgm:prSet phldrT="[Metin]"/>
      <dgm:spPr/>
      <dgm:t>
        <a:bodyPr/>
        <a:lstStyle/>
        <a:p>
          <a:r>
            <a:rPr lang="tr-TR" dirty="0"/>
            <a:t>Termosetler</a:t>
          </a:r>
        </a:p>
      </dgm:t>
    </dgm:pt>
    <dgm:pt modelId="{62D34E9F-D8C5-4222-AA11-AF88DD9E1512}" type="parTrans" cxnId="{9A1B0517-8590-4818-A860-6C0109CF9A3E}">
      <dgm:prSet/>
      <dgm:spPr/>
      <dgm:t>
        <a:bodyPr/>
        <a:lstStyle/>
        <a:p>
          <a:endParaRPr lang="tr-TR"/>
        </a:p>
      </dgm:t>
    </dgm:pt>
    <dgm:pt modelId="{12D69EC1-DEE0-4014-9922-6B6E563E45C5}" type="sibTrans" cxnId="{9A1B0517-8590-4818-A860-6C0109CF9A3E}">
      <dgm:prSet/>
      <dgm:spPr/>
      <dgm:t>
        <a:bodyPr/>
        <a:lstStyle/>
        <a:p>
          <a:endParaRPr lang="tr-TR"/>
        </a:p>
      </dgm:t>
    </dgm:pt>
    <dgm:pt modelId="{4D822F4C-9725-49E6-AF09-625FE3589913}">
      <dgm:prSet phldrT="[Metin]"/>
      <dgm:spPr/>
      <dgm:t>
        <a:bodyPr/>
        <a:lstStyle/>
        <a:p>
          <a:r>
            <a:rPr lang="tr-TR" dirty="0"/>
            <a:t>Elastomerler</a:t>
          </a:r>
        </a:p>
      </dgm:t>
    </dgm:pt>
    <dgm:pt modelId="{AC601C78-9AE2-4320-A24A-206E8BEEA2AB}" type="parTrans" cxnId="{7EA72370-B1AF-4316-B29C-A1BE2224A084}">
      <dgm:prSet/>
      <dgm:spPr/>
      <dgm:t>
        <a:bodyPr/>
        <a:lstStyle/>
        <a:p>
          <a:endParaRPr lang="tr-TR"/>
        </a:p>
      </dgm:t>
    </dgm:pt>
    <dgm:pt modelId="{36B458B5-0D8A-4288-8C71-C788130C70B9}" type="sibTrans" cxnId="{7EA72370-B1AF-4316-B29C-A1BE2224A084}">
      <dgm:prSet/>
      <dgm:spPr/>
      <dgm:t>
        <a:bodyPr/>
        <a:lstStyle/>
        <a:p>
          <a:endParaRPr lang="tr-TR"/>
        </a:p>
      </dgm:t>
    </dgm:pt>
    <dgm:pt modelId="{12DE2188-3D16-4079-8AFC-A1E60A02ED55}">
      <dgm:prSet phldrT="[Metin]"/>
      <dgm:spPr/>
      <dgm:t>
        <a:bodyPr/>
        <a:lstStyle/>
        <a:p>
          <a:r>
            <a:rPr lang="tr-TR" dirty="0"/>
            <a:t>Termoplastikler</a:t>
          </a:r>
        </a:p>
      </dgm:t>
    </dgm:pt>
    <dgm:pt modelId="{3B2A5CB9-6A98-4E81-971E-79BDD43F54E2}" type="parTrans" cxnId="{11C5F8A7-30B5-44F8-84C8-32722957DB4B}">
      <dgm:prSet/>
      <dgm:spPr/>
      <dgm:t>
        <a:bodyPr/>
        <a:lstStyle/>
        <a:p>
          <a:endParaRPr lang="tr-TR"/>
        </a:p>
      </dgm:t>
    </dgm:pt>
    <dgm:pt modelId="{EBDF319D-1C9D-41FD-BF1C-91B00840A9DE}" type="sibTrans" cxnId="{11C5F8A7-30B5-44F8-84C8-32722957DB4B}">
      <dgm:prSet/>
      <dgm:spPr/>
      <dgm:t>
        <a:bodyPr/>
        <a:lstStyle/>
        <a:p>
          <a:endParaRPr lang="tr-TR"/>
        </a:p>
      </dgm:t>
    </dgm:pt>
    <dgm:pt modelId="{D4747635-6168-4DC3-8982-3285B29F01EA}">
      <dgm:prSet phldrT="[Metin]"/>
      <dgm:spPr/>
      <dgm:t>
        <a:bodyPr/>
        <a:lstStyle/>
        <a:p>
          <a:r>
            <a:rPr lang="tr-TR" dirty="0"/>
            <a:t>Metal matrisli kompozitler</a:t>
          </a:r>
        </a:p>
      </dgm:t>
    </dgm:pt>
    <dgm:pt modelId="{15007918-C764-451B-B918-F79A2EC6DBCC}" type="parTrans" cxnId="{2626FB8F-507E-4F2D-8670-AF6FE4A3EA0F}">
      <dgm:prSet/>
      <dgm:spPr/>
      <dgm:t>
        <a:bodyPr/>
        <a:lstStyle/>
        <a:p>
          <a:endParaRPr lang="tr-TR"/>
        </a:p>
      </dgm:t>
    </dgm:pt>
    <dgm:pt modelId="{60D067D5-16E9-4493-A46D-C38C7CD1DFBC}" type="sibTrans" cxnId="{2626FB8F-507E-4F2D-8670-AF6FE4A3EA0F}">
      <dgm:prSet/>
      <dgm:spPr/>
      <dgm:t>
        <a:bodyPr/>
        <a:lstStyle/>
        <a:p>
          <a:endParaRPr lang="tr-TR"/>
        </a:p>
      </dgm:t>
    </dgm:pt>
    <dgm:pt modelId="{FE07018B-B354-44EA-A04D-92BBB4B80D6F}">
      <dgm:prSet phldrT="[Metin]"/>
      <dgm:spPr/>
      <dgm:t>
        <a:bodyPr/>
        <a:lstStyle/>
        <a:p>
          <a:r>
            <a:rPr lang="tr-TR" dirty="0"/>
            <a:t>Seramik matrisli kompozitler</a:t>
          </a:r>
        </a:p>
      </dgm:t>
    </dgm:pt>
    <dgm:pt modelId="{7AF29077-DA3C-43DF-9F1D-461FE38FA42F}" type="parTrans" cxnId="{D6AE34B7-69AB-4A47-8311-4C7416ADCCDC}">
      <dgm:prSet/>
      <dgm:spPr/>
      <dgm:t>
        <a:bodyPr/>
        <a:lstStyle/>
        <a:p>
          <a:endParaRPr lang="tr-TR"/>
        </a:p>
      </dgm:t>
    </dgm:pt>
    <dgm:pt modelId="{2B96EDA9-BF3C-4D0B-9086-48D15CA40EDF}" type="sibTrans" cxnId="{D6AE34B7-69AB-4A47-8311-4C7416ADCCDC}">
      <dgm:prSet/>
      <dgm:spPr/>
      <dgm:t>
        <a:bodyPr/>
        <a:lstStyle/>
        <a:p>
          <a:endParaRPr lang="tr-TR"/>
        </a:p>
      </dgm:t>
    </dgm:pt>
    <dgm:pt modelId="{BBEEE04D-F16D-4C5E-8DFF-32CCD32BBF72}">
      <dgm:prSet phldrT="[Metin]"/>
      <dgm:spPr/>
      <dgm:t>
        <a:bodyPr/>
        <a:lstStyle/>
        <a:p>
          <a:r>
            <a:rPr lang="tr-TR" dirty="0"/>
            <a:t>Polimer matrisli kompozitler</a:t>
          </a:r>
        </a:p>
      </dgm:t>
    </dgm:pt>
    <dgm:pt modelId="{D84B9BF6-B589-42FF-A816-280DDAF07B61}" type="parTrans" cxnId="{1E0BD6FD-2351-481C-AE1F-EC890D990293}">
      <dgm:prSet/>
      <dgm:spPr/>
      <dgm:t>
        <a:bodyPr/>
        <a:lstStyle/>
        <a:p>
          <a:endParaRPr lang="tr-TR"/>
        </a:p>
      </dgm:t>
    </dgm:pt>
    <dgm:pt modelId="{09DB32E8-DA3B-4A6E-BFF0-365976C9D007}" type="sibTrans" cxnId="{1E0BD6FD-2351-481C-AE1F-EC890D990293}">
      <dgm:prSet/>
      <dgm:spPr/>
      <dgm:t>
        <a:bodyPr/>
        <a:lstStyle/>
        <a:p>
          <a:endParaRPr lang="tr-TR"/>
        </a:p>
      </dgm:t>
    </dgm:pt>
    <dgm:pt modelId="{89BED44D-924C-43E2-BEFD-B49063A32B74}" type="pres">
      <dgm:prSet presAssocID="{D9FC2277-1753-4941-9888-2D1120EEA848}" presName="hierChild1" presStyleCnt="0">
        <dgm:presLayoutVars>
          <dgm:orgChart val="1"/>
          <dgm:chPref val="1"/>
          <dgm:dir/>
          <dgm:animOne val="branch"/>
          <dgm:animLvl val="lvl"/>
          <dgm:resizeHandles/>
        </dgm:presLayoutVars>
      </dgm:prSet>
      <dgm:spPr/>
      <dgm:t>
        <a:bodyPr/>
        <a:lstStyle/>
        <a:p>
          <a:endParaRPr lang="tr-TR"/>
        </a:p>
      </dgm:t>
    </dgm:pt>
    <dgm:pt modelId="{E8B1BC91-B5A6-4CEB-BD36-6AE65255C34D}" type="pres">
      <dgm:prSet presAssocID="{F1E3943C-5691-4167-90D8-AFA120088A7E}" presName="hierRoot1" presStyleCnt="0">
        <dgm:presLayoutVars>
          <dgm:hierBranch val="init"/>
        </dgm:presLayoutVars>
      </dgm:prSet>
      <dgm:spPr/>
    </dgm:pt>
    <dgm:pt modelId="{E843A2BD-638D-4023-ABA8-8ED9E26335CD}" type="pres">
      <dgm:prSet presAssocID="{F1E3943C-5691-4167-90D8-AFA120088A7E}" presName="rootComposite1" presStyleCnt="0"/>
      <dgm:spPr/>
    </dgm:pt>
    <dgm:pt modelId="{70C46CD2-D87A-42AC-9605-46F53B5943A1}" type="pres">
      <dgm:prSet presAssocID="{F1E3943C-5691-4167-90D8-AFA120088A7E}" presName="rootText1" presStyleLbl="node0" presStyleIdx="0" presStyleCnt="1">
        <dgm:presLayoutVars>
          <dgm:chPref val="3"/>
        </dgm:presLayoutVars>
      </dgm:prSet>
      <dgm:spPr/>
      <dgm:t>
        <a:bodyPr/>
        <a:lstStyle/>
        <a:p>
          <a:endParaRPr lang="tr-TR"/>
        </a:p>
      </dgm:t>
    </dgm:pt>
    <dgm:pt modelId="{602402A8-57E0-4C02-9E3C-B5281A17E10D}" type="pres">
      <dgm:prSet presAssocID="{F1E3943C-5691-4167-90D8-AFA120088A7E}" presName="rootConnector1" presStyleLbl="node1" presStyleIdx="0" presStyleCnt="0"/>
      <dgm:spPr/>
      <dgm:t>
        <a:bodyPr/>
        <a:lstStyle/>
        <a:p>
          <a:endParaRPr lang="tr-TR"/>
        </a:p>
      </dgm:t>
    </dgm:pt>
    <dgm:pt modelId="{73315AE7-CC94-4B8C-A274-A579D226377A}" type="pres">
      <dgm:prSet presAssocID="{F1E3943C-5691-4167-90D8-AFA120088A7E}" presName="hierChild2" presStyleCnt="0"/>
      <dgm:spPr/>
    </dgm:pt>
    <dgm:pt modelId="{CC4F9F99-334A-483E-BD1B-17E449FD8AD9}" type="pres">
      <dgm:prSet presAssocID="{C363D24F-2A89-4790-85E8-D113F633966F}" presName="Name64" presStyleLbl="parChTrans1D2" presStyleIdx="0" presStyleCnt="4"/>
      <dgm:spPr/>
      <dgm:t>
        <a:bodyPr/>
        <a:lstStyle/>
        <a:p>
          <a:endParaRPr lang="tr-TR"/>
        </a:p>
      </dgm:t>
    </dgm:pt>
    <dgm:pt modelId="{74140316-A412-4A99-AA70-EA0EC5734659}" type="pres">
      <dgm:prSet presAssocID="{95A98184-DEDC-4762-9324-897CB19979EB}" presName="hierRoot2" presStyleCnt="0">
        <dgm:presLayoutVars>
          <dgm:hierBranch val="init"/>
        </dgm:presLayoutVars>
      </dgm:prSet>
      <dgm:spPr/>
    </dgm:pt>
    <dgm:pt modelId="{D651CEEC-810C-4387-9F55-BA5D440DE491}" type="pres">
      <dgm:prSet presAssocID="{95A98184-DEDC-4762-9324-897CB19979EB}" presName="rootComposite" presStyleCnt="0"/>
      <dgm:spPr/>
    </dgm:pt>
    <dgm:pt modelId="{D1656650-AC5A-4F80-AF1E-D013452A9A13}" type="pres">
      <dgm:prSet presAssocID="{95A98184-DEDC-4762-9324-897CB19979EB}" presName="rootText" presStyleLbl="node2" presStyleIdx="0" presStyleCnt="4">
        <dgm:presLayoutVars>
          <dgm:chPref val="3"/>
        </dgm:presLayoutVars>
      </dgm:prSet>
      <dgm:spPr/>
      <dgm:t>
        <a:bodyPr/>
        <a:lstStyle/>
        <a:p>
          <a:endParaRPr lang="tr-TR"/>
        </a:p>
      </dgm:t>
    </dgm:pt>
    <dgm:pt modelId="{B19AC7B4-903E-4E60-AA8C-6E60BD3C4220}" type="pres">
      <dgm:prSet presAssocID="{95A98184-DEDC-4762-9324-897CB19979EB}" presName="rootConnector" presStyleLbl="node2" presStyleIdx="0" presStyleCnt="4"/>
      <dgm:spPr/>
      <dgm:t>
        <a:bodyPr/>
        <a:lstStyle/>
        <a:p>
          <a:endParaRPr lang="tr-TR"/>
        </a:p>
      </dgm:t>
    </dgm:pt>
    <dgm:pt modelId="{3DAA6691-5E6A-45DF-8A5B-DE40E31E9CFA}" type="pres">
      <dgm:prSet presAssocID="{95A98184-DEDC-4762-9324-897CB19979EB}" presName="hierChild4" presStyleCnt="0"/>
      <dgm:spPr/>
    </dgm:pt>
    <dgm:pt modelId="{B52182E3-892B-4469-B540-9076C6ED7420}" type="pres">
      <dgm:prSet presAssocID="{E352C381-E213-45B4-AED4-149C6B6B00E5}" presName="Name64" presStyleLbl="parChTrans1D3" presStyleIdx="0" presStyleCnt="10"/>
      <dgm:spPr/>
      <dgm:t>
        <a:bodyPr/>
        <a:lstStyle/>
        <a:p>
          <a:endParaRPr lang="tr-TR"/>
        </a:p>
      </dgm:t>
    </dgm:pt>
    <dgm:pt modelId="{D79CDCB4-C833-4178-A24D-535F560A2FFD}" type="pres">
      <dgm:prSet presAssocID="{8998C009-D47A-4B17-992C-D0BA235B4AB9}" presName="hierRoot2" presStyleCnt="0">
        <dgm:presLayoutVars>
          <dgm:hierBranch val="init"/>
        </dgm:presLayoutVars>
      </dgm:prSet>
      <dgm:spPr/>
    </dgm:pt>
    <dgm:pt modelId="{CD98FEDF-4DEA-4473-8F77-FD67CA3A1B82}" type="pres">
      <dgm:prSet presAssocID="{8998C009-D47A-4B17-992C-D0BA235B4AB9}" presName="rootComposite" presStyleCnt="0"/>
      <dgm:spPr/>
    </dgm:pt>
    <dgm:pt modelId="{33BE4EA7-9742-4544-B266-A2816A250D0D}" type="pres">
      <dgm:prSet presAssocID="{8998C009-D47A-4B17-992C-D0BA235B4AB9}" presName="rootText" presStyleLbl="node3" presStyleIdx="0" presStyleCnt="10">
        <dgm:presLayoutVars>
          <dgm:chPref val="3"/>
        </dgm:presLayoutVars>
      </dgm:prSet>
      <dgm:spPr/>
      <dgm:t>
        <a:bodyPr/>
        <a:lstStyle/>
        <a:p>
          <a:endParaRPr lang="tr-TR"/>
        </a:p>
      </dgm:t>
    </dgm:pt>
    <dgm:pt modelId="{2D55F683-43D4-4298-85D2-1684BFB0E018}" type="pres">
      <dgm:prSet presAssocID="{8998C009-D47A-4B17-992C-D0BA235B4AB9}" presName="rootConnector" presStyleLbl="node3" presStyleIdx="0" presStyleCnt="10"/>
      <dgm:spPr/>
      <dgm:t>
        <a:bodyPr/>
        <a:lstStyle/>
        <a:p>
          <a:endParaRPr lang="tr-TR"/>
        </a:p>
      </dgm:t>
    </dgm:pt>
    <dgm:pt modelId="{04A65304-7339-4AE0-9096-42CCFC03D555}" type="pres">
      <dgm:prSet presAssocID="{8998C009-D47A-4B17-992C-D0BA235B4AB9}" presName="hierChild4" presStyleCnt="0"/>
      <dgm:spPr/>
    </dgm:pt>
    <dgm:pt modelId="{BE2DE7B6-7214-4C5A-8CBF-CF20A6F4A670}" type="pres">
      <dgm:prSet presAssocID="{8998C009-D47A-4B17-992C-D0BA235B4AB9}" presName="hierChild5" presStyleCnt="0"/>
      <dgm:spPr/>
    </dgm:pt>
    <dgm:pt modelId="{02C9C9D0-5E78-4D5C-B7DB-6D7BE4F41F7D}" type="pres">
      <dgm:prSet presAssocID="{28CDCF0B-AB06-4E2E-A66F-6BBBC5B283B4}" presName="Name64" presStyleLbl="parChTrans1D3" presStyleIdx="1" presStyleCnt="10"/>
      <dgm:spPr/>
      <dgm:t>
        <a:bodyPr/>
        <a:lstStyle/>
        <a:p>
          <a:endParaRPr lang="tr-TR"/>
        </a:p>
      </dgm:t>
    </dgm:pt>
    <dgm:pt modelId="{FD91C72C-F51D-4F2F-B66F-A6831BA96E68}" type="pres">
      <dgm:prSet presAssocID="{767B90AC-70DF-4465-8035-B2D2C0E9F9F8}" presName="hierRoot2" presStyleCnt="0">
        <dgm:presLayoutVars>
          <dgm:hierBranch val="init"/>
        </dgm:presLayoutVars>
      </dgm:prSet>
      <dgm:spPr/>
    </dgm:pt>
    <dgm:pt modelId="{0E99C8E3-D158-4E52-9B93-F2CF734CD3EE}" type="pres">
      <dgm:prSet presAssocID="{767B90AC-70DF-4465-8035-B2D2C0E9F9F8}" presName="rootComposite" presStyleCnt="0"/>
      <dgm:spPr/>
    </dgm:pt>
    <dgm:pt modelId="{E6FB7CD9-4A00-414C-B09A-C142FA70FE98}" type="pres">
      <dgm:prSet presAssocID="{767B90AC-70DF-4465-8035-B2D2C0E9F9F8}" presName="rootText" presStyleLbl="node3" presStyleIdx="1" presStyleCnt="10">
        <dgm:presLayoutVars>
          <dgm:chPref val="3"/>
        </dgm:presLayoutVars>
      </dgm:prSet>
      <dgm:spPr/>
      <dgm:t>
        <a:bodyPr/>
        <a:lstStyle/>
        <a:p>
          <a:endParaRPr lang="tr-TR"/>
        </a:p>
      </dgm:t>
    </dgm:pt>
    <dgm:pt modelId="{7FB517D5-749D-425B-99B5-0DF20DA8B151}" type="pres">
      <dgm:prSet presAssocID="{767B90AC-70DF-4465-8035-B2D2C0E9F9F8}" presName="rootConnector" presStyleLbl="node3" presStyleIdx="1" presStyleCnt="10"/>
      <dgm:spPr/>
      <dgm:t>
        <a:bodyPr/>
        <a:lstStyle/>
        <a:p>
          <a:endParaRPr lang="tr-TR"/>
        </a:p>
      </dgm:t>
    </dgm:pt>
    <dgm:pt modelId="{90ACE86A-B4EB-4892-87E4-A2F8BC38A5BC}" type="pres">
      <dgm:prSet presAssocID="{767B90AC-70DF-4465-8035-B2D2C0E9F9F8}" presName="hierChild4" presStyleCnt="0"/>
      <dgm:spPr/>
    </dgm:pt>
    <dgm:pt modelId="{203B048F-3DAD-408F-8BD9-B46234336800}" type="pres">
      <dgm:prSet presAssocID="{767B90AC-70DF-4465-8035-B2D2C0E9F9F8}" presName="hierChild5" presStyleCnt="0"/>
      <dgm:spPr/>
    </dgm:pt>
    <dgm:pt modelId="{EDE5AB64-7A65-4CC7-8287-D288AC55E9AF}" type="pres">
      <dgm:prSet presAssocID="{95A98184-DEDC-4762-9324-897CB19979EB}" presName="hierChild5" presStyleCnt="0"/>
      <dgm:spPr/>
    </dgm:pt>
    <dgm:pt modelId="{5364368E-DC7F-4BE0-8D2C-013C75E3EE03}" type="pres">
      <dgm:prSet presAssocID="{29AAE48A-0083-48FF-B698-0058C4CBC33F}" presName="Name64" presStyleLbl="parChTrans1D2" presStyleIdx="1" presStyleCnt="4"/>
      <dgm:spPr/>
      <dgm:t>
        <a:bodyPr/>
        <a:lstStyle/>
        <a:p>
          <a:endParaRPr lang="tr-TR"/>
        </a:p>
      </dgm:t>
    </dgm:pt>
    <dgm:pt modelId="{46CB849F-21AB-4450-B564-B7638B49CBDE}" type="pres">
      <dgm:prSet presAssocID="{4527B4DF-5EC0-4E9C-89B4-F8F2D515E9C1}" presName="hierRoot2" presStyleCnt="0">
        <dgm:presLayoutVars>
          <dgm:hierBranch val="init"/>
        </dgm:presLayoutVars>
      </dgm:prSet>
      <dgm:spPr/>
    </dgm:pt>
    <dgm:pt modelId="{0EC2B964-AC6A-42EC-8129-FE2E888F23C0}" type="pres">
      <dgm:prSet presAssocID="{4527B4DF-5EC0-4E9C-89B4-F8F2D515E9C1}" presName="rootComposite" presStyleCnt="0"/>
      <dgm:spPr/>
    </dgm:pt>
    <dgm:pt modelId="{999CEEDE-02D4-43E1-B84B-8AA89903F5D4}" type="pres">
      <dgm:prSet presAssocID="{4527B4DF-5EC0-4E9C-89B4-F8F2D515E9C1}" presName="rootText" presStyleLbl="node2" presStyleIdx="1" presStyleCnt="4">
        <dgm:presLayoutVars>
          <dgm:chPref val="3"/>
        </dgm:presLayoutVars>
      </dgm:prSet>
      <dgm:spPr/>
      <dgm:t>
        <a:bodyPr/>
        <a:lstStyle/>
        <a:p>
          <a:endParaRPr lang="tr-TR"/>
        </a:p>
      </dgm:t>
    </dgm:pt>
    <dgm:pt modelId="{3A6C35C6-3412-42E5-B8B3-852F14799934}" type="pres">
      <dgm:prSet presAssocID="{4527B4DF-5EC0-4E9C-89B4-F8F2D515E9C1}" presName="rootConnector" presStyleLbl="node2" presStyleIdx="1" presStyleCnt="4"/>
      <dgm:spPr/>
      <dgm:t>
        <a:bodyPr/>
        <a:lstStyle/>
        <a:p>
          <a:endParaRPr lang="tr-TR"/>
        </a:p>
      </dgm:t>
    </dgm:pt>
    <dgm:pt modelId="{429CFC2B-2BB2-4015-83EF-747302C37D7B}" type="pres">
      <dgm:prSet presAssocID="{4527B4DF-5EC0-4E9C-89B4-F8F2D515E9C1}" presName="hierChild4" presStyleCnt="0"/>
      <dgm:spPr/>
    </dgm:pt>
    <dgm:pt modelId="{7286C861-946B-4F49-B7AC-0F28187A2F8A}" type="pres">
      <dgm:prSet presAssocID="{096E1B54-FFCB-4320-ADD1-3C44498D8183}" presName="Name64" presStyleLbl="parChTrans1D3" presStyleIdx="2" presStyleCnt="10"/>
      <dgm:spPr/>
      <dgm:t>
        <a:bodyPr/>
        <a:lstStyle/>
        <a:p>
          <a:endParaRPr lang="tr-TR"/>
        </a:p>
      </dgm:t>
    </dgm:pt>
    <dgm:pt modelId="{5E071F4D-8847-49E9-879A-BCED2F6BF26D}" type="pres">
      <dgm:prSet presAssocID="{8F912F79-C056-4A4C-A60C-FBCC643B1792}" presName="hierRoot2" presStyleCnt="0">
        <dgm:presLayoutVars>
          <dgm:hierBranch val="init"/>
        </dgm:presLayoutVars>
      </dgm:prSet>
      <dgm:spPr/>
    </dgm:pt>
    <dgm:pt modelId="{E7363AAE-8DA7-4CE7-A4BD-813A242B1BD3}" type="pres">
      <dgm:prSet presAssocID="{8F912F79-C056-4A4C-A60C-FBCC643B1792}" presName="rootComposite" presStyleCnt="0"/>
      <dgm:spPr/>
    </dgm:pt>
    <dgm:pt modelId="{9C6D016D-2D35-48C7-9BD0-FF7162383F4D}" type="pres">
      <dgm:prSet presAssocID="{8F912F79-C056-4A4C-A60C-FBCC643B1792}" presName="rootText" presStyleLbl="node3" presStyleIdx="2" presStyleCnt="10">
        <dgm:presLayoutVars>
          <dgm:chPref val="3"/>
        </dgm:presLayoutVars>
      </dgm:prSet>
      <dgm:spPr/>
      <dgm:t>
        <a:bodyPr/>
        <a:lstStyle/>
        <a:p>
          <a:endParaRPr lang="tr-TR"/>
        </a:p>
      </dgm:t>
    </dgm:pt>
    <dgm:pt modelId="{036F7CA7-6E5A-4FB1-B25A-2DF147D8640E}" type="pres">
      <dgm:prSet presAssocID="{8F912F79-C056-4A4C-A60C-FBCC643B1792}" presName="rootConnector" presStyleLbl="node3" presStyleIdx="2" presStyleCnt="10"/>
      <dgm:spPr/>
      <dgm:t>
        <a:bodyPr/>
        <a:lstStyle/>
        <a:p>
          <a:endParaRPr lang="tr-TR"/>
        </a:p>
      </dgm:t>
    </dgm:pt>
    <dgm:pt modelId="{9D126564-AF58-48B2-A572-CFB3F317E80C}" type="pres">
      <dgm:prSet presAssocID="{8F912F79-C056-4A4C-A60C-FBCC643B1792}" presName="hierChild4" presStyleCnt="0"/>
      <dgm:spPr/>
    </dgm:pt>
    <dgm:pt modelId="{96A13B00-BB25-467A-B3AE-BAEE5F0E1F0C}" type="pres">
      <dgm:prSet presAssocID="{8F912F79-C056-4A4C-A60C-FBCC643B1792}" presName="hierChild5" presStyleCnt="0"/>
      <dgm:spPr/>
    </dgm:pt>
    <dgm:pt modelId="{FBC10C88-0354-474E-AFEA-F4571F1C7C34}" type="pres">
      <dgm:prSet presAssocID="{A1E257BF-3AF8-42AF-8565-61B1E1683731}" presName="Name64" presStyleLbl="parChTrans1D3" presStyleIdx="3" presStyleCnt="10"/>
      <dgm:spPr/>
      <dgm:t>
        <a:bodyPr/>
        <a:lstStyle/>
        <a:p>
          <a:endParaRPr lang="tr-TR"/>
        </a:p>
      </dgm:t>
    </dgm:pt>
    <dgm:pt modelId="{683E25D6-38BA-46EF-A83B-D661158602E9}" type="pres">
      <dgm:prSet presAssocID="{B1858C18-9EA5-440D-BF70-1AF6443C50E5}" presName="hierRoot2" presStyleCnt="0">
        <dgm:presLayoutVars>
          <dgm:hierBranch val="init"/>
        </dgm:presLayoutVars>
      </dgm:prSet>
      <dgm:spPr/>
    </dgm:pt>
    <dgm:pt modelId="{CA3CB469-028D-4608-A9AB-195ABD18974E}" type="pres">
      <dgm:prSet presAssocID="{B1858C18-9EA5-440D-BF70-1AF6443C50E5}" presName="rootComposite" presStyleCnt="0"/>
      <dgm:spPr/>
    </dgm:pt>
    <dgm:pt modelId="{EA19E811-27F4-47C7-9F37-9E6B664A385C}" type="pres">
      <dgm:prSet presAssocID="{B1858C18-9EA5-440D-BF70-1AF6443C50E5}" presName="rootText" presStyleLbl="node3" presStyleIdx="3" presStyleCnt="10">
        <dgm:presLayoutVars>
          <dgm:chPref val="3"/>
        </dgm:presLayoutVars>
      </dgm:prSet>
      <dgm:spPr/>
      <dgm:t>
        <a:bodyPr/>
        <a:lstStyle/>
        <a:p>
          <a:endParaRPr lang="tr-TR"/>
        </a:p>
      </dgm:t>
    </dgm:pt>
    <dgm:pt modelId="{1BC13201-ABEB-4DC0-BDC1-FA243F0450C4}" type="pres">
      <dgm:prSet presAssocID="{B1858C18-9EA5-440D-BF70-1AF6443C50E5}" presName="rootConnector" presStyleLbl="node3" presStyleIdx="3" presStyleCnt="10"/>
      <dgm:spPr/>
      <dgm:t>
        <a:bodyPr/>
        <a:lstStyle/>
        <a:p>
          <a:endParaRPr lang="tr-TR"/>
        </a:p>
      </dgm:t>
    </dgm:pt>
    <dgm:pt modelId="{1470466F-B43E-4CCB-B134-0E44AD9DB14C}" type="pres">
      <dgm:prSet presAssocID="{B1858C18-9EA5-440D-BF70-1AF6443C50E5}" presName="hierChild4" presStyleCnt="0"/>
      <dgm:spPr/>
    </dgm:pt>
    <dgm:pt modelId="{BF28272E-825A-4B7E-AA39-330B0A2B4E6C}" type="pres">
      <dgm:prSet presAssocID="{B1858C18-9EA5-440D-BF70-1AF6443C50E5}" presName="hierChild5" presStyleCnt="0"/>
      <dgm:spPr/>
    </dgm:pt>
    <dgm:pt modelId="{5CE0739F-99E0-4138-87AB-5C6B68CECD08}" type="pres">
      <dgm:prSet presAssocID="{4527B4DF-5EC0-4E9C-89B4-F8F2D515E9C1}" presName="hierChild5" presStyleCnt="0"/>
      <dgm:spPr/>
    </dgm:pt>
    <dgm:pt modelId="{05FA0DF6-A731-424F-A332-D0AFB11275ED}" type="pres">
      <dgm:prSet presAssocID="{571F5B61-EADE-467F-9D12-2051D63B5488}" presName="Name64" presStyleLbl="parChTrans1D2" presStyleIdx="2" presStyleCnt="4"/>
      <dgm:spPr/>
      <dgm:t>
        <a:bodyPr/>
        <a:lstStyle/>
        <a:p>
          <a:endParaRPr lang="tr-TR"/>
        </a:p>
      </dgm:t>
    </dgm:pt>
    <dgm:pt modelId="{AD402E57-B469-435C-8612-31490917B1A5}" type="pres">
      <dgm:prSet presAssocID="{F6EB3784-DD7D-42C7-8071-34767BC8297B}" presName="hierRoot2" presStyleCnt="0">
        <dgm:presLayoutVars>
          <dgm:hierBranch val="init"/>
        </dgm:presLayoutVars>
      </dgm:prSet>
      <dgm:spPr/>
    </dgm:pt>
    <dgm:pt modelId="{DD40D412-B507-4555-BD66-BF0954BFE923}" type="pres">
      <dgm:prSet presAssocID="{F6EB3784-DD7D-42C7-8071-34767BC8297B}" presName="rootComposite" presStyleCnt="0"/>
      <dgm:spPr/>
    </dgm:pt>
    <dgm:pt modelId="{50ADE2EE-9F69-4E44-8D65-A9B040817B9E}" type="pres">
      <dgm:prSet presAssocID="{F6EB3784-DD7D-42C7-8071-34767BC8297B}" presName="rootText" presStyleLbl="node2" presStyleIdx="2" presStyleCnt="4">
        <dgm:presLayoutVars>
          <dgm:chPref val="3"/>
        </dgm:presLayoutVars>
      </dgm:prSet>
      <dgm:spPr/>
      <dgm:t>
        <a:bodyPr/>
        <a:lstStyle/>
        <a:p>
          <a:endParaRPr lang="tr-TR"/>
        </a:p>
      </dgm:t>
    </dgm:pt>
    <dgm:pt modelId="{B611C857-3492-4E29-AF90-274FE599D65A}" type="pres">
      <dgm:prSet presAssocID="{F6EB3784-DD7D-42C7-8071-34767BC8297B}" presName="rootConnector" presStyleLbl="node2" presStyleIdx="2" presStyleCnt="4"/>
      <dgm:spPr/>
      <dgm:t>
        <a:bodyPr/>
        <a:lstStyle/>
        <a:p>
          <a:endParaRPr lang="tr-TR"/>
        </a:p>
      </dgm:t>
    </dgm:pt>
    <dgm:pt modelId="{D398DAA5-DFDD-4377-82AE-643973959EEB}" type="pres">
      <dgm:prSet presAssocID="{F6EB3784-DD7D-42C7-8071-34767BC8297B}" presName="hierChild4" presStyleCnt="0"/>
      <dgm:spPr/>
    </dgm:pt>
    <dgm:pt modelId="{A898BA1C-C94B-4B8C-A73B-0239FB3EEF0F}" type="pres">
      <dgm:prSet presAssocID="{3B2A5CB9-6A98-4E81-971E-79BDD43F54E2}" presName="Name64" presStyleLbl="parChTrans1D3" presStyleIdx="4" presStyleCnt="10"/>
      <dgm:spPr/>
      <dgm:t>
        <a:bodyPr/>
        <a:lstStyle/>
        <a:p>
          <a:endParaRPr lang="tr-TR"/>
        </a:p>
      </dgm:t>
    </dgm:pt>
    <dgm:pt modelId="{43535693-4654-405A-83E2-7BD8BC1FC7C7}" type="pres">
      <dgm:prSet presAssocID="{12DE2188-3D16-4079-8AFC-A1E60A02ED55}" presName="hierRoot2" presStyleCnt="0">
        <dgm:presLayoutVars>
          <dgm:hierBranch val="init"/>
        </dgm:presLayoutVars>
      </dgm:prSet>
      <dgm:spPr/>
    </dgm:pt>
    <dgm:pt modelId="{3DC5532E-2C44-4DE7-B8A8-70088D9F5EE6}" type="pres">
      <dgm:prSet presAssocID="{12DE2188-3D16-4079-8AFC-A1E60A02ED55}" presName="rootComposite" presStyleCnt="0"/>
      <dgm:spPr/>
    </dgm:pt>
    <dgm:pt modelId="{6EC9D79A-8877-437A-8ACE-324582F10EAD}" type="pres">
      <dgm:prSet presAssocID="{12DE2188-3D16-4079-8AFC-A1E60A02ED55}" presName="rootText" presStyleLbl="node3" presStyleIdx="4" presStyleCnt="10">
        <dgm:presLayoutVars>
          <dgm:chPref val="3"/>
        </dgm:presLayoutVars>
      </dgm:prSet>
      <dgm:spPr/>
      <dgm:t>
        <a:bodyPr/>
        <a:lstStyle/>
        <a:p>
          <a:endParaRPr lang="tr-TR"/>
        </a:p>
      </dgm:t>
    </dgm:pt>
    <dgm:pt modelId="{BD7E859E-2ACA-4D93-B137-36CAD0FA3063}" type="pres">
      <dgm:prSet presAssocID="{12DE2188-3D16-4079-8AFC-A1E60A02ED55}" presName="rootConnector" presStyleLbl="node3" presStyleIdx="4" presStyleCnt="10"/>
      <dgm:spPr/>
      <dgm:t>
        <a:bodyPr/>
        <a:lstStyle/>
        <a:p>
          <a:endParaRPr lang="tr-TR"/>
        </a:p>
      </dgm:t>
    </dgm:pt>
    <dgm:pt modelId="{67974AB3-0DE9-46FB-AA76-7A464401531A}" type="pres">
      <dgm:prSet presAssocID="{12DE2188-3D16-4079-8AFC-A1E60A02ED55}" presName="hierChild4" presStyleCnt="0"/>
      <dgm:spPr/>
    </dgm:pt>
    <dgm:pt modelId="{CB03C08A-5984-4B60-9379-40F30741DB4A}" type="pres">
      <dgm:prSet presAssocID="{12DE2188-3D16-4079-8AFC-A1E60A02ED55}" presName="hierChild5" presStyleCnt="0"/>
      <dgm:spPr/>
    </dgm:pt>
    <dgm:pt modelId="{8A1A8D42-56EE-4C91-B168-C7738FD87684}" type="pres">
      <dgm:prSet presAssocID="{62D34E9F-D8C5-4222-AA11-AF88DD9E1512}" presName="Name64" presStyleLbl="parChTrans1D3" presStyleIdx="5" presStyleCnt="10"/>
      <dgm:spPr/>
      <dgm:t>
        <a:bodyPr/>
        <a:lstStyle/>
        <a:p>
          <a:endParaRPr lang="tr-TR"/>
        </a:p>
      </dgm:t>
    </dgm:pt>
    <dgm:pt modelId="{640E6FBE-0E7F-4183-A04C-E2AA48E1A21C}" type="pres">
      <dgm:prSet presAssocID="{A1164881-55A7-4437-B5E7-0B47F3ED2D88}" presName="hierRoot2" presStyleCnt="0">
        <dgm:presLayoutVars>
          <dgm:hierBranch val="init"/>
        </dgm:presLayoutVars>
      </dgm:prSet>
      <dgm:spPr/>
    </dgm:pt>
    <dgm:pt modelId="{9F32579F-AE56-47BC-82E2-4D0AD686E2F4}" type="pres">
      <dgm:prSet presAssocID="{A1164881-55A7-4437-B5E7-0B47F3ED2D88}" presName="rootComposite" presStyleCnt="0"/>
      <dgm:spPr/>
    </dgm:pt>
    <dgm:pt modelId="{AF5576C8-77C8-4966-B0EA-9D00BB4614D6}" type="pres">
      <dgm:prSet presAssocID="{A1164881-55A7-4437-B5E7-0B47F3ED2D88}" presName="rootText" presStyleLbl="node3" presStyleIdx="5" presStyleCnt="10">
        <dgm:presLayoutVars>
          <dgm:chPref val="3"/>
        </dgm:presLayoutVars>
      </dgm:prSet>
      <dgm:spPr/>
      <dgm:t>
        <a:bodyPr/>
        <a:lstStyle/>
        <a:p>
          <a:endParaRPr lang="tr-TR"/>
        </a:p>
      </dgm:t>
    </dgm:pt>
    <dgm:pt modelId="{666FADA3-6A76-434B-9086-58C02FAD9F7C}" type="pres">
      <dgm:prSet presAssocID="{A1164881-55A7-4437-B5E7-0B47F3ED2D88}" presName="rootConnector" presStyleLbl="node3" presStyleIdx="5" presStyleCnt="10"/>
      <dgm:spPr/>
      <dgm:t>
        <a:bodyPr/>
        <a:lstStyle/>
        <a:p>
          <a:endParaRPr lang="tr-TR"/>
        </a:p>
      </dgm:t>
    </dgm:pt>
    <dgm:pt modelId="{1BF9E13D-173B-40F6-A068-2F91FB51F8F1}" type="pres">
      <dgm:prSet presAssocID="{A1164881-55A7-4437-B5E7-0B47F3ED2D88}" presName="hierChild4" presStyleCnt="0"/>
      <dgm:spPr/>
    </dgm:pt>
    <dgm:pt modelId="{4D3AAD01-8D52-4F7D-AD69-B8F8C6C74BC8}" type="pres">
      <dgm:prSet presAssocID="{A1164881-55A7-4437-B5E7-0B47F3ED2D88}" presName="hierChild5" presStyleCnt="0"/>
      <dgm:spPr/>
    </dgm:pt>
    <dgm:pt modelId="{4697ADB5-6907-476B-AFF5-2A121FD9AF8D}" type="pres">
      <dgm:prSet presAssocID="{AC601C78-9AE2-4320-A24A-206E8BEEA2AB}" presName="Name64" presStyleLbl="parChTrans1D3" presStyleIdx="6" presStyleCnt="10"/>
      <dgm:spPr/>
      <dgm:t>
        <a:bodyPr/>
        <a:lstStyle/>
        <a:p>
          <a:endParaRPr lang="tr-TR"/>
        </a:p>
      </dgm:t>
    </dgm:pt>
    <dgm:pt modelId="{DD55BC0B-939F-4541-9BC1-0EA3DA31A347}" type="pres">
      <dgm:prSet presAssocID="{4D822F4C-9725-49E6-AF09-625FE3589913}" presName="hierRoot2" presStyleCnt="0">
        <dgm:presLayoutVars>
          <dgm:hierBranch val="init"/>
        </dgm:presLayoutVars>
      </dgm:prSet>
      <dgm:spPr/>
    </dgm:pt>
    <dgm:pt modelId="{300F6920-59F7-4274-BB38-B9A9ADD8A5BB}" type="pres">
      <dgm:prSet presAssocID="{4D822F4C-9725-49E6-AF09-625FE3589913}" presName="rootComposite" presStyleCnt="0"/>
      <dgm:spPr/>
    </dgm:pt>
    <dgm:pt modelId="{BEB05ACB-67C2-4950-966F-93536DD7E517}" type="pres">
      <dgm:prSet presAssocID="{4D822F4C-9725-49E6-AF09-625FE3589913}" presName="rootText" presStyleLbl="node3" presStyleIdx="6" presStyleCnt="10">
        <dgm:presLayoutVars>
          <dgm:chPref val="3"/>
        </dgm:presLayoutVars>
      </dgm:prSet>
      <dgm:spPr/>
      <dgm:t>
        <a:bodyPr/>
        <a:lstStyle/>
        <a:p>
          <a:endParaRPr lang="tr-TR"/>
        </a:p>
      </dgm:t>
    </dgm:pt>
    <dgm:pt modelId="{66319E66-6EA9-4D5D-AB5E-030B6BB0DF3D}" type="pres">
      <dgm:prSet presAssocID="{4D822F4C-9725-49E6-AF09-625FE3589913}" presName="rootConnector" presStyleLbl="node3" presStyleIdx="6" presStyleCnt="10"/>
      <dgm:spPr/>
      <dgm:t>
        <a:bodyPr/>
        <a:lstStyle/>
        <a:p>
          <a:endParaRPr lang="tr-TR"/>
        </a:p>
      </dgm:t>
    </dgm:pt>
    <dgm:pt modelId="{B9BD14C6-EAC4-4B08-9795-2408C395479B}" type="pres">
      <dgm:prSet presAssocID="{4D822F4C-9725-49E6-AF09-625FE3589913}" presName="hierChild4" presStyleCnt="0"/>
      <dgm:spPr/>
    </dgm:pt>
    <dgm:pt modelId="{8FFA83EA-3E23-4EB4-83DC-53008C0A6F12}" type="pres">
      <dgm:prSet presAssocID="{4D822F4C-9725-49E6-AF09-625FE3589913}" presName="hierChild5" presStyleCnt="0"/>
      <dgm:spPr/>
    </dgm:pt>
    <dgm:pt modelId="{733752FE-BB25-4AAB-A14A-261C496CF7F6}" type="pres">
      <dgm:prSet presAssocID="{F6EB3784-DD7D-42C7-8071-34767BC8297B}" presName="hierChild5" presStyleCnt="0"/>
      <dgm:spPr/>
    </dgm:pt>
    <dgm:pt modelId="{BE49118A-C433-46E0-B34A-F2C8E8468F4A}" type="pres">
      <dgm:prSet presAssocID="{E1017E88-2398-4679-A465-C3F2D7D3DE75}" presName="Name64" presStyleLbl="parChTrans1D2" presStyleIdx="3" presStyleCnt="4"/>
      <dgm:spPr/>
      <dgm:t>
        <a:bodyPr/>
        <a:lstStyle/>
        <a:p>
          <a:endParaRPr lang="tr-TR"/>
        </a:p>
      </dgm:t>
    </dgm:pt>
    <dgm:pt modelId="{416A44E7-25CC-4486-BD96-5F0C5A22B36B}" type="pres">
      <dgm:prSet presAssocID="{EC5C38AD-B758-4D15-A9A1-F532A548A473}" presName="hierRoot2" presStyleCnt="0">
        <dgm:presLayoutVars>
          <dgm:hierBranch val="init"/>
        </dgm:presLayoutVars>
      </dgm:prSet>
      <dgm:spPr/>
    </dgm:pt>
    <dgm:pt modelId="{460DA172-1E47-4790-81CC-C4F9F023A044}" type="pres">
      <dgm:prSet presAssocID="{EC5C38AD-B758-4D15-A9A1-F532A548A473}" presName="rootComposite" presStyleCnt="0"/>
      <dgm:spPr/>
    </dgm:pt>
    <dgm:pt modelId="{8671960B-367B-4E60-B0E3-41DA89196B24}" type="pres">
      <dgm:prSet presAssocID="{EC5C38AD-B758-4D15-A9A1-F532A548A473}" presName="rootText" presStyleLbl="node2" presStyleIdx="3" presStyleCnt="4">
        <dgm:presLayoutVars>
          <dgm:chPref val="3"/>
        </dgm:presLayoutVars>
      </dgm:prSet>
      <dgm:spPr/>
      <dgm:t>
        <a:bodyPr/>
        <a:lstStyle/>
        <a:p>
          <a:endParaRPr lang="tr-TR"/>
        </a:p>
      </dgm:t>
    </dgm:pt>
    <dgm:pt modelId="{46210425-8F61-4C0A-BB4D-958E41BD6DF5}" type="pres">
      <dgm:prSet presAssocID="{EC5C38AD-B758-4D15-A9A1-F532A548A473}" presName="rootConnector" presStyleLbl="node2" presStyleIdx="3" presStyleCnt="4"/>
      <dgm:spPr/>
      <dgm:t>
        <a:bodyPr/>
        <a:lstStyle/>
        <a:p>
          <a:endParaRPr lang="tr-TR"/>
        </a:p>
      </dgm:t>
    </dgm:pt>
    <dgm:pt modelId="{B4047721-56AC-4D50-A34D-8E3ACDEDABFD}" type="pres">
      <dgm:prSet presAssocID="{EC5C38AD-B758-4D15-A9A1-F532A548A473}" presName="hierChild4" presStyleCnt="0"/>
      <dgm:spPr/>
    </dgm:pt>
    <dgm:pt modelId="{36B8C244-1E68-4811-80F7-641D5C84FC4F}" type="pres">
      <dgm:prSet presAssocID="{15007918-C764-451B-B918-F79A2EC6DBCC}" presName="Name64" presStyleLbl="parChTrans1D3" presStyleIdx="7" presStyleCnt="10"/>
      <dgm:spPr/>
      <dgm:t>
        <a:bodyPr/>
        <a:lstStyle/>
        <a:p>
          <a:endParaRPr lang="tr-TR"/>
        </a:p>
      </dgm:t>
    </dgm:pt>
    <dgm:pt modelId="{3728AB2D-9A02-4F4E-9A9C-4C94C129FA9F}" type="pres">
      <dgm:prSet presAssocID="{D4747635-6168-4DC3-8982-3285B29F01EA}" presName="hierRoot2" presStyleCnt="0">
        <dgm:presLayoutVars>
          <dgm:hierBranch val="init"/>
        </dgm:presLayoutVars>
      </dgm:prSet>
      <dgm:spPr/>
    </dgm:pt>
    <dgm:pt modelId="{EB0252ED-7271-4AD6-93C5-10DD9E157AD2}" type="pres">
      <dgm:prSet presAssocID="{D4747635-6168-4DC3-8982-3285B29F01EA}" presName="rootComposite" presStyleCnt="0"/>
      <dgm:spPr/>
    </dgm:pt>
    <dgm:pt modelId="{35FC1D94-690A-410A-B66E-1CE72D346562}" type="pres">
      <dgm:prSet presAssocID="{D4747635-6168-4DC3-8982-3285B29F01EA}" presName="rootText" presStyleLbl="node3" presStyleIdx="7" presStyleCnt="10">
        <dgm:presLayoutVars>
          <dgm:chPref val="3"/>
        </dgm:presLayoutVars>
      </dgm:prSet>
      <dgm:spPr/>
      <dgm:t>
        <a:bodyPr/>
        <a:lstStyle/>
        <a:p>
          <a:endParaRPr lang="tr-TR"/>
        </a:p>
      </dgm:t>
    </dgm:pt>
    <dgm:pt modelId="{C3BA54D2-E665-4F6A-AA08-E6D9477AD62B}" type="pres">
      <dgm:prSet presAssocID="{D4747635-6168-4DC3-8982-3285B29F01EA}" presName="rootConnector" presStyleLbl="node3" presStyleIdx="7" presStyleCnt="10"/>
      <dgm:spPr/>
      <dgm:t>
        <a:bodyPr/>
        <a:lstStyle/>
        <a:p>
          <a:endParaRPr lang="tr-TR"/>
        </a:p>
      </dgm:t>
    </dgm:pt>
    <dgm:pt modelId="{426210C3-54D8-4047-B2E8-115F3A7D6159}" type="pres">
      <dgm:prSet presAssocID="{D4747635-6168-4DC3-8982-3285B29F01EA}" presName="hierChild4" presStyleCnt="0"/>
      <dgm:spPr/>
    </dgm:pt>
    <dgm:pt modelId="{FAEDC0DF-19F4-44A1-8FB5-E93B8D3D95F0}" type="pres">
      <dgm:prSet presAssocID="{D4747635-6168-4DC3-8982-3285B29F01EA}" presName="hierChild5" presStyleCnt="0"/>
      <dgm:spPr/>
    </dgm:pt>
    <dgm:pt modelId="{AB52F1D0-BFE7-4986-8E19-7C2472E5B997}" type="pres">
      <dgm:prSet presAssocID="{7AF29077-DA3C-43DF-9F1D-461FE38FA42F}" presName="Name64" presStyleLbl="parChTrans1D3" presStyleIdx="8" presStyleCnt="10"/>
      <dgm:spPr/>
      <dgm:t>
        <a:bodyPr/>
        <a:lstStyle/>
        <a:p>
          <a:endParaRPr lang="tr-TR"/>
        </a:p>
      </dgm:t>
    </dgm:pt>
    <dgm:pt modelId="{B6428D94-4E3A-4260-B355-E8D8F3F78B4A}" type="pres">
      <dgm:prSet presAssocID="{FE07018B-B354-44EA-A04D-92BBB4B80D6F}" presName="hierRoot2" presStyleCnt="0">
        <dgm:presLayoutVars>
          <dgm:hierBranch val="init"/>
        </dgm:presLayoutVars>
      </dgm:prSet>
      <dgm:spPr/>
    </dgm:pt>
    <dgm:pt modelId="{5C050915-AD91-47FC-9757-A848A1F6BEE1}" type="pres">
      <dgm:prSet presAssocID="{FE07018B-B354-44EA-A04D-92BBB4B80D6F}" presName="rootComposite" presStyleCnt="0"/>
      <dgm:spPr/>
    </dgm:pt>
    <dgm:pt modelId="{27DF279B-F5E9-4AA9-9FD9-5428AF8F2932}" type="pres">
      <dgm:prSet presAssocID="{FE07018B-B354-44EA-A04D-92BBB4B80D6F}" presName="rootText" presStyleLbl="node3" presStyleIdx="8" presStyleCnt="10">
        <dgm:presLayoutVars>
          <dgm:chPref val="3"/>
        </dgm:presLayoutVars>
      </dgm:prSet>
      <dgm:spPr/>
      <dgm:t>
        <a:bodyPr/>
        <a:lstStyle/>
        <a:p>
          <a:endParaRPr lang="tr-TR"/>
        </a:p>
      </dgm:t>
    </dgm:pt>
    <dgm:pt modelId="{BF0D503E-90C0-4644-9045-B3B5CD6DF6D0}" type="pres">
      <dgm:prSet presAssocID="{FE07018B-B354-44EA-A04D-92BBB4B80D6F}" presName="rootConnector" presStyleLbl="node3" presStyleIdx="8" presStyleCnt="10"/>
      <dgm:spPr/>
      <dgm:t>
        <a:bodyPr/>
        <a:lstStyle/>
        <a:p>
          <a:endParaRPr lang="tr-TR"/>
        </a:p>
      </dgm:t>
    </dgm:pt>
    <dgm:pt modelId="{B078E5C8-C0F2-41B8-B832-9E44DC712A25}" type="pres">
      <dgm:prSet presAssocID="{FE07018B-B354-44EA-A04D-92BBB4B80D6F}" presName="hierChild4" presStyleCnt="0"/>
      <dgm:spPr/>
    </dgm:pt>
    <dgm:pt modelId="{B7DFA74A-2EE2-4154-A281-242E567CC43C}" type="pres">
      <dgm:prSet presAssocID="{FE07018B-B354-44EA-A04D-92BBB4B80D6F}" presName="hierChild5" presStyleCnt="0"/>
      <dgm:spPr/>
    </dgm:pt>
    <dgm:pt modelId="{A38F977F-DBAC-4FD0-AB91-D903127AFEE9}" type="pres">
      <dgm:prSet presAssocID="{D84B9BF6-B589-42FF-A816-280DDAF07B61}" presName="Name64" presStyleLbl="parChTrans1D3" presStyleIdx="9" presStyleCnt="10"/>
      <dgm:spPr/>
      <dgm:t>
        <a:bodyPr/>
        <a:lstStyle/>
        <a:p>
          <a:endParaRPr lang="tr-TR"/>
        </a:p>
      </dgm:t>
    </dgm:pt>
    <dgm:pt modelId="{DF169C6E-BF39-4F80-A366-2663FBE2EC38}" type="pres">
      <dgm:prSet presAssocID="{BBEEE04D-F16D-4C5E-8DFF-32CCD32BBF72}" presName="hierRoot2" presStyleCnt="0">
        <dgm:presLayoutVars>
          <dgm:hierBranch val="init"/>
        </dgm:presLayoutVars>
      </dgm:prSet>
      <dgm:spPr/>
    </dgm:pt>
    <dgm:pt modelId="{A666D164-5548-4B77-AA80-F26F141826FA}" type="pres">
      <dgm:prSet presAssocID="{BBEEE04D-F16D-4C5E-8DFF-32CCD32BBF72}" presName="rootComposite" presStyleCnt="0"/>
      <dgm:spPr/>
    </dgm:pt>
    <dgm:pt modelId="{4CBE3C59-6F80-453A-8388-E8AE177CD83D}" type="pres">
      <dgm:prSet presAssocID="{BBEEE04D-F16D-4C5E-8DFF-32CCD32BBF72}" presName="rootText" presStyleLbl="node3" presStyleIdx="9" presStyleCnt="10">
        <dgm:presLayoutVars>
          <dgm:chPref val="3"/>
        </dgm:presLayoutVars>
      </dgm:prSet>
      <dgm:spPr/>
      <dgm:t>
        <a:bodyPr/>
        <a:lstStyle/>
        <a:p>
          <a:endParaRPr lang="tr-TR"/>
        </a:p>
      </dgm:t>
    </dgm:pt>
    <dgm:pt modelId="{EEAD902A-DAD5-43CA-9694-81B34E20F2B4}" type="pres">
      <dgm:prSet presAssocID="{BBEEE04D-F16D-4C5E-8DFF-32CCD32BBF72}" presName="rootConnector" presStyleLbl="node3" presStyleIdx="9" presStyleCnt="10"/>
      <dgm:spPr/>
      <dgm:t>
        <a:bodyPr/>
        <a:lstStyle/>
        <a:p>
          <a:endParaRPr lang="tr-TR"/>
        </a:p>
      </dgm:t>
    </dgm:pt>
    <dgm:pt modelId="{BCF84122-A1F3-489A-8AFB-80CAB247F8D9}" type="pres">
      <dgm:prSet presAssocID="{BBEEE04D-F16D-4C5E-8DFF-32CCD32BBF72}" presName="hierChild4" presStyleCnt="0"/>
      <dgm:spPr/>
    </dgm:pt>
    <dgm:pt modelId="{FC2B12DF-DD7E-4928-8FBE-F2CE34B7779D}" type="pres">
      <dgm:prSet presAssocID="{BBEEE04D-F16D-4C5E-8DFF-32CCD32BBF72}" presName="hierChild5" presStyleCnt="0"/>
      <dgm:spPr/>
    </dgm:pt>
    <dgm:pt modelId="{67F3BA76-61E1-470E-B33A-01AAB714C3D5}" type="pres">
      <dgm:prSet presAssocID="{EC5C38AD-B758-4D15-A9A1-F532A548A473}" presName="hierChild5" presStyleCnt="0"/>
      <dgm:spPr/>
    </dgm:pt>
    <dgm:pt modelId="{6260C45F-107F-46AD-92CD-3350BD5643F4}" type="pres">
      <dgm:prSet presAssocID="{F1E3943C-5691-4167-90D8-AFA120088A7E}" presName="hierChild3" presStyleCnt="0"/>
      <dgm:spPr/>
    </dgm:pt>
  </dgm:ptLst>
  <dgm:cxnLst>
    <dgm:cxn modelId="{C324E81E-E33D-450B-ABCD-1B1B1209273D}" type="presOf" srcId="{95A98184-DEDC-4762-9324-897CB19979EB}" destId="{B19AC7B4-903E-4E60-AA8C-6E60BD3C4220}" srcOrd="1" destOrd="0" presId="urn:microsoft.com/office/officeart/2009/3/layout/HorizontalOrganizationChart"/>
    <dgm:cxn modelId="{89ADF191-F9B0-4446-9C49-C2A743ADDCF5}" type="presOf" srcId="{E1017E88-2398-4679-A465-C3F2D7D3DE75}" destId="{BE49118A-C433-46E0-B34A-F2C8E8468F4A}" srcOrd="0" destOrd="0" presId="urn:microsoft.com/office/officeart/2009/3/layout/HorizontalOrganizationChart"/>
    <dgm:cxn modelId="{42353FB9-FA39-4E13-BE78-8AF056331B66}" type="presOf" srcId="{A1164881-55A7-4437-B5E7-0B47F3ED2D88}" destId="{666FADA3-6A76-434B-9086-58C02FAD9F7C}" srcOrd="1" destOrd="0" presId="urn:microsoft.com/office/officeart/2009/3/layout/HorizontalOrganizationChart"/>
    <dgm:cxn modelId="{AC1A1848-E2DC-4C36-AC1C-43A814A5D7CC}" type="presOf" srcId="{EC5C38AD-B758-4D15-A9A1-F532A548A473}" destId="{46210425-8F61-4C0A-BB4D-958E41BD6DF5}" srcOrd="1" destOrd="0" presId="urn:microsoft.com/office/officeart/2009/3/layout/HorizontalOrganizationChart"/>
    <dgm:cxn modelId="{11C5F8A7-30B5-44F8-84C8-32722957DB4B}" srcId="{F6EB3784-DD7D-42C7-8071-34767BC8297B}" destId="{12DE2188-3D16-4079-8AFC-A1E60A02ED55}" srcOrd="0" destOrd="0" parTransId="{3B2A5CB9-6A98-4E81-971E-79BDD43F54E2}" sibTransId="{EBDF319D-1C9D-41FD-BF1C-91B00840A9DE}"/>
    <dgm:cxn modelId="{08E60BE8-8B82-428F-92E8-425915DCA4F6}" type="presOf" srcId="{BBEEE04D-F16D-4C5E-8DFF-32CCD32BBF72}" destId="{4CBE3C59-6F80-453A-8388-E8AE177CD83D}" srcOrd="0" destOrd="0" presId="urn:microsoft.com/office/officeart/2009/3/layout/HorizontalOrganizationChart"/>
    <dgm:cxn modelId="{1E0BD6FD-2351-481C-AE1F-EC890D990293}" srcId="{EC5C38AD-B758-4D15-A9A1-F532A548A473}" destId="{BBEEE04D-F16D-4C5E-8DFF-32CCD32BBF72}" srcOrd="2" destOrd="0" parTransId="{D84B9BF6-B589-42FF-A816-280DDAF07B61}" sibTransId="{09DB32E8-DA3B-4A6E-BFF0-365976C9D007}"/>
    <dgm:cxn modelId="{6D9ECBC6-8435-4925-BB66-0136B59CE0FE}" type="presOf" srcId="{8F912F79-C056-4A4C-A60C-FBCC643B1792}" destId="{9C6D016D-2D35-48C7-9BD0-FF7162383F4D}" srcOrd="0" destOrd="0" presId="urn:microsoft.com/office/officeart/2009/3/layout/HorizontalOrganizationChart"/>
    <dgm:cxn modelId="{6CDBB021-BB60-4350-9811-3423773AB790}" type="presOf" srcId="{28CDCF0B-AB06-4E2E-A66F-6BBBC5B283B4}" destId="{02C9C9D0-5E78-4D5C-B7DB-6D7BE4F41F7D}" srcOrd="0" destOrd="0" presId="urn:microsoft.com/office/officeart/2009/3/layout/HorizontalOrganizationChart"/>
    <dgm:cxn modelId="{2626FB8F-507E-4F2D-8670-AF6FE4A3EA0F}" srcId="{EC5C38AD-B758-4D15-A9A1-F532A548A473}" destId="{D4747635-6168-4DC3-8982-3285B29F01EA}" srcOrd="0" destOrd="0" parTransId="{15007918-C764-451B-B918-F79A2EC6DBCC}" sibTransId="{60D067D5-16E9-4493-A46D-C38C7CD1DFBC}"/>
    <dgm:cxn modelId="{8483D4D0-2426-4A25-AD06-25AEC65DDE38}" srcId="{4527B4DF-5EC0-4E9C-89B4-F8F2D515E9C1}" destId="{8F912F79-C056-4A4C-A60C-FBCC643B1792}" srcOrd="0" destOrd="0" parTransId="{096E1B54-FFCB-4320-ADD1-3C44498D8183}" sibTransId="{F6B6A3F3-DD30-435E-89A8-0CEB37F94734}"/>
    <dgm:cxn modelId="{9A1B0517-8590-4818-A860-6C0109CF9A3E}" srcId="{F6EB3784-DD7D-42C7-8071-34767BC8297B}" destId="{A1164881-55A7-4437-B5E7-0B47F3ED2D88}" srcOrd="1" destOrd="0" parTransId="{62D34E9F-D8C5-4222-AA11-AF88DD9E1512}" sibTransId="{12D69EC1-DEE0-4014-9922-6B6E563E45C5}"/>
    <dgm:cxn modelId="{53EB0A66-D8FC-47FB-8F14-F309E95B2715}" srcId="{D9FC2277-1753-4941-9888-2D1120EEA848}" destId="{F1E3943C-5691-4167-90D8-AFA120088A7E}" srcOrd="0" destOrd="0" parTransId="{4F2F6E68-530A-475A-AD79-76E9DEB04D46}" sibTransId="{42F35BF9-65EA-4150-ADDC-01AAF617921D}"/>
    <dgm:cxn modelId="{7C5C8B64-5559-48D6-A8CE-EEF9A4E3447B}" srcId="{95A98184-DEDC-4762-9324-897CB19979EB}" destId="{8998C009-D47A-4B17-992C-D0BA235B4AB9}" srcOrd="0" destOrd="0" parTransId="{E352C381-E213-45B4-AED4-149C6B6B00E5}" sibTransId="{860807D1-E5DA-4C93-8247-FBA2AC482F56}"/>
    <dgm:cxn modelId="{7C57EC7E-5094-45D8-9E9A-254B5BDAE6FE}" type="presOf" srcId="{4D822F4C-9725-49E6-AF09-625FE3589913}" destId="{66319E66-6EA9-4D5D-AB5E-030B6BB0DF3D}" srcOrd="1" destOrd="0" presId="urn:microsoft.com/office/officeart/2009/3/layout/HorizontalOrganizationChart"/>
    <dgm:cxn modelId="{30B4B52B-C6A5-4FC2-9B2E-DE5BF005C1CB}" type="presOf" srcId="{12DE2188-3D16-4079-8AFC-A1E60A02ED55}" destId="{BD7E859E-2ACA-4D93-B137-36CAD0FA3063}" srcOrd="1" destOrd="0" presId="urn:microsoft.com/office/officeart/2009/3/layout/HorizontalOrganizationChart"/>
    <dgm:cxn modelId="{195B2214-733B-4624-8428-5A13790FBA85}" srcId="{F1E3943C-5691-4167-90D8-AFA120088A7E}" destId="{EC5C38AD-B758-4D15-A9A1-F532A548A473}" srcOrd="3" destOrd="0" parTransId="{E1017E88-2398-4679-A465-C3F2D7D3DE75}" sibTransId="{14BA8F4A-DC2A-4AD1-87EE-784425C312B2}"/>
    <dgm:cxn modelId="{9BF2D55C-0255-4245-A972-72E74EC67DF5}" type="presOf" srcId="{8998C009-D47A-4B17-992C-D0BA235B4AB9}" destId="{2D55F683-43D4-4298-85D2-1684BFB0E018}" srcOrd="1" destOrd="0" presId="urn:microsoft.com/office/officeart/2009/3/layout/HorizontalOrganizationChart"/>
    <dgm:cxn modelId="{651D75EA-D22C-4E60-8E85-64E2319EFA63}" type="presOf" srcId="{096E1B54-FFCB-4320-ADD1-3C44498D8183}" destId="{7286C861-946B-4F49-B7AC-0F28187A2F8A}" srcOrd="0" destOrd="0" presId="urn:microsoft.com/office/officeart/2009/3/layout/HorizontalOrganizationChart"/>
    <dgm:cxn modelId="{6ACDBEE0-4D8E-4026-8A26-05FECD7572C4}" type="presOf" srcId="{F6EB3784-DD7D-42C7-8071-34767BC8297B}" destId="{50ADE2EE-9F69-4E44-8D65-A9B040817B9E}" srcOrd="0" destOrd="0" presId="urn:microsoft.com/office/officeart/2009/3/layout/HorizontalOrganizationChart"/>
    <dgm:cxn modelId="{F8384947-308F-4FA7-9DCC-497B32FB3407}" type="presOf" srcId="{571F5B61-EADE-467F-9D12-2051D63B5488}" destId="{05FA0DF6-A731-424F-A332-D0AFB11275ED}" srcOrd="0" destOrd="0" presId="urn:microsoft.com/office/officeart/2009/3/layout/HorizontalOrganizationChart"/>
    <dgm:cxn modelId="{5C0B8F6F-A38F-441A-B175-72168BF71BE4}" type="presOf" srcId="{F6EB3784-DD7D-42C7-8071-34767BC8297B}" destId="{B611C857-3492-4E29-AF90-274FE599D65A}" srcOrd="1" destOrd="0" presId="urn:microsoft.com/office/officeart/2009/3/layout/HorizontalOrganizationChart"/>
    <dgm:cxn modelId="{15EA4461-0051-48F0-BB9F-349B06C75C26}" srcId="{95A98184-DEDC-4762-9324-897CB19979EB}" destId="{767B90AC-70DF-4465-8035-B2D2C0E9F9F8}" srcOrd="1" destOrd="0" parTransId="{28CDCF0B-AB06-4E2E-A66F-6BBBC5B283B4}" sibTransId="{FD2C541F-373E-4C1E-84B4-66D7997693BB}"/>
    <dgm:cxn modelId="{7EA72370-B1AF-4316-B29C-A1BE2224A084}" srcId="{F6EB3784-DD7D-42C7-8071-34767BC8297B}" destId="{4D822F4C-9725-49E6-AF09-625FE3589913}" srcOrd="2" destOrd="0" parTransId="{AC601C78-9AE2-4320-A24A-206E8BEEA2AB}" sibTransId="{36B458B5-0D8A-4288-8C71-C788130C70B9}"/>
    <dgm:cxn modelId="{7FFCA0AC-92E8-4EF3-AD40-EB9EE563B9B1}" type="presOf" srcId="{B1858C18-9EA5-440D-BF70-1AF6443C50E5}" destId="{1BC13201-ABEB-4DC0-BDC1-FA243F0450C4}" srcOrd="1" destOrd="0" presId="urn:microsoft.com/office/officeart/2009/3/layout/HorizontalOrganizationChart"/>
    <dgm:cxn modelId="{51D65724-18EA-47FD-88AF-47AA09010070}" type="presOf" srcId="{FE07018B-B354-44EA-A04D-92BBB4B80D6F}" destId="{BF0D503E-90C0-4644-9045-B3B5CD6DF6D0}" srcOrd="1" destOrd="0" presId="urn:microsoft.com/office/officeart/2009/3/layout/HorizontalOrganizationChart"/>
    <dgm:cxn modelId="{5DF86D09-6D6D-48A4-8214-7BD88FCDFF9D}" type="presOf" srcId="{12DE2188-3D16-4079-8AFC-A1E60A02ED55}" destId="{6EC9D79A-8877-437A-8ACE-324582F10EAD}" srcOrd="0" destOrd="0" presId="urn:microsoft.com/office/officeart/2009/3/layout/HorizontalOrganizationChart"/>
    <dgm:cxn modelId="{0376B5D6-AD32-4D46-87AB-BBDDA946C56A}" type="presOf" srcId="{4527B4DF-5EC0-4E9C-89B4-F8F2D515E9C1}" destId="{999CEEDE-02D4-43E1-B84B-8AA89903F5D4}" srcOrd="0" destOrd="0" presId="urn:microsoft.com/office/officeart/2009/3/layout/HorizontalOrganizationChart"/>
    <dgm:cxn modelId="{D3EBFE13-F7E9-468D-9C2A-35CF037D09E9}" type="presOf" srcId="{F1E3943C-5691-4167-90D8-AFA120088A7E}" destId="{602402A8-57E0-4C02-9E3C-B5281A17E10D}" srcOrd="1" destOrd="0" presId="urn:microsoft.com/office/officeart/2009/3/layout/HorizontalOrganizationChart"/>
    <dgm:cxn modelId="{758EE54B-2AA9-43C1-8B41-809AC79BAAE0}" srcId="{F1E3943C-5691-4167-90D8-AFA120088A7E}" destId="{F6EB3784-DD7D-42C7-8071-34767BC8297B}" srcOrd="2" destOrd="0" parTransId="{571F5B61-EADE-467F-9D12-2051D63B5488}" sibTransId="{91800D52-CAC8-48C8-BFF8-4EA7F8D6946B}"/>
    <dgm:cxn modelId="{2F6042AE-69C8-474E-B2CE-4EDE44AF161C}" type="presOf" srcId="{62D34E9F-D8C5-4222-AA11-AF88DD9E1512}" destId="{8A1A8D42-56EE-4C91-B168-C7738FD87684}" srcOrd="0" destOrd="0" presId="urn:microsoft.com/office/officeart/2009/3/layout/HorizontalOrganizationChart"/>
    <dgm:cxn modelId="{AF5E042F-6AF2-4CE9-BB83-ADB97231652D}" type="presOf" srcId="{29AAE48A-0083-48FF-B698-0058C4CBC33F}" destId="{5364368E-DC7F-4BE0-8D2C-013C75E3EE03}" srcOrd="0" destOrd="0" presId="urn:microsoft.com/office/officeart/2009/3/layout/HorizontalOrganizationChart"/>
    <dgm:cxn modelId="{415BE012-9919-40D6-9900-3301583E54AE}" type="presOf" srcId="{8998C009-D47A-4B17-992C-D0BA235B4AB9}" destId="{33BE4EA7-9742-4544-B266-A2816A250D0D}" srcOrd="0" destOrd="0" presId="urn:microsoft.com/office/officeart/2009/3/layout/HorizontalOrganizationChart"/>
    <dgm:cxn modelId="{BB40FB4C-EB65-4E23-8E22-A86CDDF30DE5}" type="presOf" srcId="{AC601C78-9AE2-4320-A24A-206E8BEEA2AB}" destId="{4697ADB5-6907-476B-AFF5-2A121FD9AF8D}" srcOrd="0" destOrd="0" presId="urn:microsoft.com/office/officeart/2009/3/layout/HorizontalOrganizationChart"/>
    <dgm:cxn modelId="{09914246-1343-4737-B226-D87A502B76E5}" type="presOf" srcId="{EC5C38AD-B758-4D15-A9A1-F532A548A473}" destId="{8671960B-367B-4E60-B0E3-41DA89196B24}" srcOrd="0" destOrd="0" presId="urn:microsoft.com/office/officeart/2009/3/layout/HorizontalOrganizationChart"/>
    <dgm:cxn modelId="{F86B709F-4047-4641-A177-2C4CEC1CE6A3}" type="presOf" srcId="{C363D24F-2A89-4790-85E8-D113F633966F}" destId="{CC4F9F99-334A-483E-BD1B-17E449FD8AD9}" srcOrd="0" destOrd="0" presId="urn:microsoft.com/office/officeart/2009/3/layout/HorizontalOrganizationChart"/>
    <dgm:cxn modelId="{FD29F9DF-B595-4146-8946-FD3349029B59}" type="presOf" srcId="{BBEEE04D-F16D-4C5E-8DFF-32CCD32BBF72}" destId="{EEAD902A-DAD5-43CA-9694-81B34E20F2B4}" srcOrd="1" destOrd="0" presId="urn:microsoft.com/office/officeart/2009/3/layout/HorizontalOrganizationChart"/>
    <dgm:cxn modelId="{F6BBAF0E-8677-420A-8749-E3BC2AFDF75D}" type="presOf" srcId="{3B2A5CB9-6A98-4E81-971E-79BDD43F54E2}" destId="{A898BA1C-C94B-4B8C-A73B-0239FB3EEF0F}" srcOrd="0" destOrd="0" presId="urn:microsoft.com/office/officeart/2009/3/layout/HorizontalOrganizationChart"/>
    <dgm:cxn modelId="{2CD3B76C-885A-4D45-B565-116E423D49E0}" type="presOf" srcId="{A1164881-55A7-4437-B5E7-0B47F3ED2D88}" destId="{AF5576C8-77C8-4966-B0EA-9D00BB4614D6}" srcOrd="0" destOrd="0" presId="urn:microsoft.com/office/officeart/2009/3/layout/HorizontalOrganizationChart"/>
    <dgm:cxn modelId="{7C9E8E28-9382-4FB2-BC57-F823726ED470}" type="presOf" srcId="{A1E257BF-3AF8-42AF-8565-61B1E1683731}" destId="{FBC10C88-0354-474E-AFEA-F4571F1C7C34}" srcOrd="0" destOrd="0" presId="urn:microsoft.com/office/officeart/2009/3/layout/HorizontalOrganizationChart"/>
    <dgm:cxn modelId="{F5942EB3-5245-4728-B496-92A85CBA3D80}" type="presOf" srcId="{E352C381-E213-45B4-AED4-149C6B6B00E5}" destId="{B52182E3-892B-4469-B540-9076C6ED7420}" srcOrd="0" destOrd="0" presId="urn:microsoft.com/office/officeart/2009/3/layout/HorizontalOrganizationChart"/>
    <dgm:cxn modelId="{ED6F9F02-EF6A-4D4F-8286-E11F075EAEC0}" srcId="{F1E3943C-5691-4167-90D8-AFA120088A7E}" destId="{4527B4DF-5EC0-4E9C-89B4-F8F2D515E9C1}" srcOrd="1" destOrd="0" parTransId="{29AAE48A-0083-48FF-B698-0058C4CBC33F}" sibTransId="{2B8594A4-19B2-4E06-9764-FE089F25B76B}"/>
    <dgm:cxn modelId="{1CB283BC-79C7-4AE0-8200-F66DD493D231}" type="presOf" srcId="{767B90AC-70DF-4465-8035-B2D2C0E9F9F8}" destId="{7FB517D5-749D-425B-99B5-0DF20DA8B151}" srcOrd="1" destOrd="0" presId="urn:microsoft.com/office/officeart/2009/3/layout/HorizontalOrganizationChart"/>
    <dgm:cxn modelId="{2655E6BA-424E-42AC-8E8C-40D8209FCFC9}" type="presOf" srcId="{15007918-C764-451B-B918-F79A2EC6DBCC}" destId="{36B8C244-1E68-4811-80F7-641D5C84FC4F}" srcOrd="0" destOrd="0" presId="urn:microsoft.com/office/officeart/2009/3/layout/HorizontalOrganizationChart"/>
    <dgm:cxn modelId="{120B2697-8C3C-4791-9A85-9687B6E771AE}" type="presOf" srcId="{8F912F79-C056-4A4C-A60C-FBCC643B1792}" destId="{036F7CA7-6E5A-4FB1-B25A-2DF147D8640E}" srcOrd="1" destOrd="0" presId="urn:microsoft.com/office/officeart/2009/3/layout/HorizontalOrganizationChart"/>
    <dgm:cxn modelId="{A5C9F3F2-3B41-45E9-A030-A585B688C003}" type="presOf" srcId="{FE07018B-B354-44EA-A04D-92BBB4B80D6F}" destId="{27DF279B-F5E9-4AA9-9FD9-5428AF8F2932}" srcOrd="0" destOrd="0" presId="urn:microsoft.com/office/officeart/2009/3/layout/HorizontalOrganizationChart"/>
    <dgm:cxn modelId="{A3D23FF3-37AC-491C-9DF9-D24B2F61DF27}" type="presOf" srcId="{D84B9BF6-B589-42FF-A816-280DDAF07B61}" destId="{A38F977F-DBAC-4FD0-AB91-D903127AFEE9}" srcOrd="0" destOrd="0" presId="urn:microsoft.com/office/officeart/2009/3/layout/HorizontalOrganizationChart"/>
    <dgm:cxn modelId="{D522136B-69B3-4355-AA60-A03E589ED41C}" type="presOf" srcId="{D4747635-6168-4DC3-8982-3285B29F01EA}" destId="{C3BA54D2-E665-4F6A-AA08-E6D9477AD62B}" srcOrd="1" destOrd="0" presId="urn:microsoft.com/office/officeart/2009/3/layout/HorizontalOrganizationChart"/>
    <dgm:cxn modelId="{CF403CBA-288E-4B82-839D-D3DAA6331B94}" type="presOf" srcId="{D4747635-6168-4DC3-8982-3285B29F01EA}" destId="{35FC1D94-690A-410A-B66E-1CE72D346562}" srcOrd="0" destOrd="0" presId="urn:microsoft.com/office/officeart/2009/3/layout/HorizontalOrganizationChart"/>
    <dgm:cxn modelId="{B77138B4-55B0-41BE-979D-7DF5F65281E4}" type="presOf" srcId="{4527B4DF-5EC0-4E9C-89B4-F8F2D515E9C1}" destId="{3A6C35C6-3412-42E5-B8B3-852F14799934}" srcOrd="1" destOrd="0" presId="urn:microsoft.com/office/officeart/2009/3/layout/HorizontalOrganizationChart"/>
    <dgm:cxn modelId="{23C8F817-85EA-4AC1-A44F-654DE7575019}" type="presOf" srcId="{767B90AC-70DF-4465-8035-B2D2C0E9F9F8}" destId="{E6FB7CD9-4A00-414C-B09A-C142FA70FE98}" srcOrd="0" destOrd="0" presId="urn:microsoft.com/office/officeart/2009/3/layout/HorizontalOrganizationChart"/>
    <dgm:cxn modelId="{590F58DD-7F2F-4EE8-99D1-A7AD735CE4AC}" type="presOf" srcId="{F1E3943C-5691-4167-90D8-AFA120088A7E}" destId="{70C46CD2-D87A-42AC-9605-46F53B5943A1}" srcOrd="0" destOrd="0" presId="urn:microsoft.com/office/officeart/2009/3/layout/HorizontalOrganizationChart"/>
    <dgm:cxn modelId="{EB9AA81A-AF66-4244-94B0-D879338C8773}" srcId="{4527B4DF-5EC0-4E9C-89B4-F8F2D515E9C1}" destId="{B1858C18-9EA5-440D-BF70-1AF6443C50E5}" srcOrd="1" destOrd="0" parTransId="{A1E257BF-3AF8-42AF-8565-61B1E1683731}" sibTransId="{F4F1C410-2F11-4CAB-8B0A-20E0E2126C91}"/>
    <dgm:cxn modelId="{D6AE34B7-69AB-4A47-8311-4C7416ADCCDC}" srcId="{EC5C38AD-B758-4D15-A9A1-F532A548A473}" destId="{FE07018B-B354-44EA-A04D-92BBB4B80D6F}" srcOrd="1" destOrd="0" parTransId="{7AF29077-DA3C-43DF-9F1D-461FE38FA42F}" sibTransId="{2B96EDA9-BF3C-4D0B-9086-48D15CA40EDF}"/>
    <dgm:cxn modelId="{9581C431-9E5A-41EB-A985-F511C4ED9B4B}" type="presOf" srcId="{D9FC2277-1753-4941-9888-2D1120EEA848}" destId="{89BED44D-924C-43E2-BEFD-B49063A32B74}" srcOrd="0" destOrd="0" presId="urn:microsoft.com/office/officeart/2009/3/layout/HorizontalOrganizationChart"/>
    <dgm:cxn modelId="{DD3C1C0F-59C8-47F8-A7D8-181F49CD8EC5}" srcId="{F1E3943C-5691-4167-90D8-AFA120088A7E}" destId="{95A98184-DEDC-4762-9324-897CB19979EB}" srcOrd="0" destOrd="0" parTransId="{C363D24F-2A89-4790-85E8-D113F633966F}" sibTransId="{CF4BB4A8-02F8-45AB-991C-EC6A821CFA2D}"/>
    <dgm:cxn modelId="{F5B4007F-E818-40BF-AD5B-A84EA4ECAAE8}" type="presOf" srcId="{4D822F4C-9725-49E6-AF09-625FE3589913}" destId="{BEB05ACB-67C2-4950-966F-93536DD7E517}" srcOrd="0" destOrd="0" presId="urn:microsoft.com/office/officeart/2009/3/layout/HorizontalOrganizationChart"/>
    <dgm:cxn modelId="{0CCB4B9B-104A-4484-981E-95BB486A622A}" type="presOf" srcId="{7AF29077-DA3C-43DF-9F1D-461FE38FA42F}" destId="{AB52F1D0-BFE7-4986-8E19-7C2472E5B997}" srcOrd="0" destOrd="0" presId="urn:microsoft.com/office/officeart/2009/3/layout/HorizontalOrganizationChart"/>
    <dgm:cxn modelId="{A011B68A-574D-4528-8C32-5BD83C1F1695}" type="presOf" srcId="{B1858C18-9EA5-440D-BF70-1AF6443C50E5}" destId="{EA19E811-27F4-47C7-9F37-9E6B664A385C}" srcOrd="0" destOrd="0" presId="urn:microsoft.com/office/officeart/2009/3/layout/HorizontalOrganizationChart"/>
    <dgm:cxn modelId="{3D296D4A-FCDB-4BE0-825A-93198D4A012E}" type="presOf" srcId="{95A98184-DEDC-4762-9324-897CB19979EB}" destId="{D1656650-AC5A-4F80-AF1E-D013452A9A13}" srcOrd="0" destOrd="0" presId="urn:microsoft.com/office/officeart/2009/3/layout/HorizontalOrganizationChart"/>
    <dgm:cxn modelId="{8F1EC2CD-9AE0-4EC7-A5F2-F1E929AA0846}" type="presParOf" srcId="{89BED44D-924C-43E2-BEFD-B49063A32B74}" destId="{E8B1BC91-B5A6-4CEB-BD36-6AE65255C34D}" srcOrd="0" destOrd="0" presId="urn:microsoft.com/office/officeart/2009/3/layout/HorizontalOrganizationChart"/>
    <dgm:cxn modelId="{9F097661-8BA1-4383-8E23-5F7E1F4CFCC6}" type="presParOf" srcId="{E8B1BC91-B5A6-4CEB-BD36-6AE65255C34D}" destId="{E843A2BD-638D-4023-ABA8-8ED9E26335CD}" srcOrd="0" destOrd="0" presId="urn:microsoft.com/office/officeart/2009/3/layout/HorizontalOrganizationChart"/>
    <dgm:cxn modelId="{D9D37749-5081-4170-81E6-746E2EA08DDE}" type="presParOf" srcId="{E843A2BD-638D-4023-ABA8-8ED9E26335CD}" destId="{70C46CD2-D87A-42AC-9605-46F53B5943A1}" srcOrd="0" destOrd="0" presId="urn:microsoft.com/office/officeart/2009/3/layout/HorizontalOrganizationChart"/>
    <dgm:cxn modelId="{FC7DD65A-9D78-43D0-B35C-FA9D570F2A2A}" type="presParOf" srcId="{E843A2BD-638D-4023-ABA8-8ED9E26335CD}" destId="{602402A8-57E0-4C02-9E3C-B5281A17E10D}" srcOrd="1" destOrd="0" presId="urn:microsoft.com/office/officeart/2009/3/layout/HorizontalOrganizationChart"/>
    <dgm:cxn modelId="{56A94F0C-0543-4E2A-808A-B8DE89EBD4C1}" type="presParOf" srcId="{E8B1BC91-B5A6-4CEB-BD36-6AE65255C34D}" destId="{73315AE7-CC94-4B8C-A274-A579D226377A}" srcOrd="1" destOrd="0" presId="urn:microsoft.com/office/officeart/2009/3/layout/HorizontalOrganizationChart"/>
    <dgm:cxn modelId="{88042441-2BD3-40AB-930E-A0B599F67F5F}" type="presParOf" srcId="{73315AE7-CC94-4B8C-A274-A579D226377A}" destId="{CC4F9F99-334A-483E-BD1B-17E449FD8AD9}" srcOrd="0" destOrd="0" presId="urn:microsoft.com/office/officeart/2009/3/layout/HorizontalOrganizationChart"/>
    <dgm:cxn modelId="{2FC123F8-5B51-4EF7-A754-7A95E15BCC26}" type="presParOf" srcId="{73315AE7-CC94-4B8C-A274-A579D226377A}" destId="{74140316-A412-4A99-AA70-EA0EC5734659}" srcOrd="1" destOrd="0" presId="urn:microsoft.com/office/officeart/2009/3/layout/HorizontalOrganizationChart"/>
    <dgm:cxn modelId="{59DF320E-2FCC-4CC3-B6EC-112E830FD043}" type="presParOf" srcId="{74140316-A412-4A99-AA70-EA0EC5734659}" destId="{D651CEEC-810C-4387-9F55-BA5D440DE491}" srcOrd="0" destOrd="0" presId="urn:microsoft.com/office/officeart/2009/3/layout/HorizontalOrganizationChart"/>
    <dgm:cxn modelId="{49725181-246D-4320-BFE1-D8138724A9AA}" type="presParOf" srcId="{D651CEEC-810C-4387-9F55-BA5D440DE491}" destId="{D1656650-AC5A-4F80-AF1E-D013452A9A13}" srcOrd="0" destOrd="0" presId="urn:microsoft.com/office/officeart/2009/3/layout/HorizontalOrganizationChart"/>
    <dgm:cxn modelId="{F3EEFEDD-0944-4A8E-983A-988AB3552877}" type="presParOf" srcId="{D651CEEC-810C-4387-9F55-BA5D440DE491}" destId="{B19AC7B4-903E-4E60-AA8C-6E60BD3C4220}" srcOrd="1" destOrd="0" presId="urn:microsoft.com/office/officeart/2009/3/layout/HorizontalOrganizationChart"/>
    <dgm:cxn modelId="{FB59B8BD-9D1A-4087-BA7C-CB7827F51346}" type="presParOf" srcId="{74140316-A412-4A99-AA70-EA0EC5734659}" destId="{3DAA6691-5E6A-45DF-8A5B-DE40E31E9CFA}" srcOrd="1" destOrd="0" presId="urn:microsoft.com/office/officeart/2009/3/layout/HorizontalOrganizationChart"/>
    <dgm:cxn modelId="{47805E43-E970-4674-A507-52F9E38AD841}" type="presParOf" srcId="{3DAA6691-5E6A-45DF-8A5B-DE40E31E9CFA}" destId="{B52182E3-892B-4469-B540-9076C6ED7420}" srcOrd="0" destOrd="0" presId="urn:microsoft.com/office/officeart/2009/3/layout/HorizontalOrganizationChart"/>
    <dgm:cxn modelId="{2B0E501D-FA75-4C6C-9343-6A7936FAD7C3}" type="presParOf" srcId="{3DAA6691-5E6A-45DF-8A5B-DE40E31E9CFA}" destId="{D79CDCB4-C833-4178-A24D-535F560A2FFD}" srcOrd="1" destOrd="0" presId="urn:microsoft.com/office/officeart/2009/3/layout/HorizontalOrganizationChart"/>
    <dgm:cxn modelId="{698EF9FD-22D4-49F5-9A18-ED400B22CA20}" type="presParOf" srcId="{D79CDCB4-C833-4178-A24D-535F560A2FFD}" destId="{CD98FEDF-4DEA-4473-8F77-FD67CA3A1B82}" srcOrd="0" destOrd="0" presId="urn:microsoft.com/office/officeart/2009/3/layout/HorizontalOrganizationChart"/>
    <dgm:cxn modelId="{9EFD5972-59ED-4EB7-BFEF-7598F728B918}" type="presParOf" srcId="{CD98FEDF-4DEA-4473-8F77-FD67CA3A1B82}" destId="{33BE4EA7-9742-4544-B266-A2816A250D0D}" srcOrd="0" destOrd="0" presId="urn:microsoft.com/office/officeart/2009/3/layout/HorizontalOrganizationChart"/>
    <dgm:cxn modelId="{04894DFE-5684-47EB-BA94-2CDE774C22C9}" type="presParOf" srcId="{CD98FEDF-4DEA-4473-8F77-FD67CA3A1B82}" destId="{2D55F683-43D4-4298-85D2-1684BFB0E018}" srcOrd="1" destOrd="0" presId="urn:microsoft.com/office/officeart/2009/3/layout/HorizontalOrganizationChart"/>
    <dgm:cxn modelId="{D60410BF-CDCE-4D54-9DCD-E23414DF2A69}" type="presParOf" srcId="{D79CDCB4-C833-4178-A24D-535F560A2FFD}" destId="{04A65304-7339-4AE0-9096-42CCFC03D555}" srcOrd="1" destOrd="0" presId="urn:microsoft.com/office/officeart/2009/3/layout/HorizontalOrganizationChart"/>
    <dgm:cxn modelId="{870FAB3B-E331-4837-8712-665A9B7626E0}" type="presParOf" srcId="{D79CDCB4-C833-4178-A24D-535F560A2FFD}" destId="{BE2DE7B6-7214-4C5A-8CBF-CF20A6F4A670}" srcOrd="2" destOrd="0" presId="urn:microsoft.com/office/officeart/2009/3/layout/HorizontalOrganizationChart"/>
    <dgm:cxn modelId="{9027916F-C4B2-488E-9E08-A57CBA00001E}" type="presParOf" srcId="{3DAA6691-5E6A-45DF-8A5B-DE40E31E9CFA}" destId="{02C9C9D0-5E78-4D5C-B7DB-6D7BE4F41F7D}" srcOrd="2" destOrd="0" presId="urn:microsoft.com/office/officeart/2009/3/layout/HorizontalOrganizationChart"/>
    <dgm:cxn modelId="{1FC703B6-4AB9-4AC9-9ED2-C049940F88C2}" type="presParOf" srcId="{3DAA6691-5E6A-45DF-8A5B-DE40E31E9CFA}" destId="{FD91C72C-F51D-4F2F-B66F-A6831BA96E68}" srcOrd="3" destOrd="0" presId="urn:microsoft.com/office/officeart/2009/3/layout/HorizontalOrganizationChart"/>
    <dgm:cxn modelId="{2710880B-C0BA-4297-9292-403C9CC3B4AF}" type="presParOf" srcId="{FD91C72C-F51D-4F2F-B66F-A6831BA96E68}" destId="{0E99C8E3-D158-4E52-9B93-F2CF734CD3EE}" srcOrd="0" destOrd="0" presId="urn:microsoft.com/office/officeart/2009/3/layout/HorizontalOrganizationChart"/>
    <dgm:cxn modelId="{3B5524C8-234E-4D1B-A47A-3225C1D69E50}" type="presParOf" srcId="{0E99C8E3-D158-4E52-9B93-F2CF734CD3EE}" destId="{E6FB7CD9-4A00-414C-B09A-C142FA70FE98}" srcOrd="0" destOrd="0" presId="urn:microsoft.com/office/officeart/2009/3/layout/HorizontalOrganizationChart"/>
    <dgm:cxn modelId="{581C63AC-3F9D-4165-964F-0E2D74D54C51}" type="presParOf" srcId="{0E99C8E3-D158-4E52-9B93-F2CF734CD3EE}" destId="{7FB517D5-749D-425B-99B5-0DF20DA8B151}" srcOrd="1" destOrd="0" presId="urn:microsoft.com/office/officeart/2009/3/layout/HorizontalOrganizationChart"/>
    <dgm:cxn modelId="{6C73B540-032C-408E-9A3E-8D7A9E5DDB53}" type="presParOf" srcId="{FD91C72C-F51D-4F2F-B66F-A6831BA96E68}" destId="{90ACE86A-B4EB-4892-87E4-A2F8BC38A5BC}" srcOrd="1" destOrd="0" presId="urn:microsoft.com/office/officeart/2009/3/layout/HorizontalOrganizationChart"/>
    <dgm:cxn modelId="{5129246B-7795-4111-805A-C0AFAA028C13}" type="presParOf" srcId="{FD91C72C-F51D-4F2F-B66F-A6831BA96E68}" destId="{203B048F-3DAD-408F-8BD9-B46234336800}" srcOrd="2" destOrd="0" presId="urn:microsoft.com/office/officeart/2009/3/layout/HorizontalOrganizationChart"/>
    <dgm:cxn modelId="{56794B57-808F-4BA5-A2C2-3EAAA7B6D505}" type="presParOf" srcId="{74140316-A412-4A99-AA70-EA0EC5734659}" destId="{EDE5AB64-7A65-4CC7-8287-D288AC55E9AF}" srcOrd="2" destOrd="0" presId="urn:microsoft.com/office/officeart/2009/3/layout/HorizontalOrganizationChart"/>
    <dgm:cxn modelId="{1C271E78-0FE5-4452-9D16-71FF7006A418}" type="presParOf" srcId="{73315AE7-CC94-4B8C-A274-A579D226377A}" destId="{5364368E-DC7F-4BE0-8D2C-013C75E3EE03}" srcOrd="2" destOrd="0" presId="urn:microsoft.com/office/officeart/2009/3/layout/HorizontalOrganizationChart"/>
    <dgm:cxn modelId="{3E48A602-DC9A-4CD7-BCDB-D2BB171B214C}" type="presParOf" srcId="{73315AE7-CC94-4B8C-A274-A579D226377A}" destId="{46CB849F-21AB-4450-B564-B7638B49CBDE}" srcOrd="3" destOrd="0" presId="urn:microsoft.com/office/officeart/2009/3/layout/HorizontalOrganizationChart"/>
    <dgm:cxn modelId="{7526E419-E7D6-4343-BFAB-72837C3B8AAC}" type="presParOf" srcId="{46CB849F-21AB-4450-B564-B7638B49CBDE}" destId="{0EC2B964-AC6A-42EC-8129-FE2E888F23C0}" srcOrd="0" destOrd="0" presId="urn:microsoft.com/office/officeart/2009/3/layout/HorizontalOrganizationChart"/>
    <dgm:cxn modelId="{06AE2DE2-F013-42FA-AB66-44D3E739A288}" type="presParOf" srcId="{0EC2B964-AC6A-42EC-8129-FE2E888F23C0}" destId="{999CEEDE-02D4-43E1-B84B-8AA89903F5D4}" srcOrd="0" destOrd="0" presId="urn:microsoft.com/office/officeart/2009/3/layout/HorizontalOrganizationChart"/>
    <dgm:cxn modelId="{8C6ADBC3-E907-4764-814F-FAA7E25C1D9A}" type="presParOf" srcId="{0EC2B964-AC6A-42EC-8129-FE2E888F23C0}" destId="{3A6C35C6-3412-42E5-B8B3-852F14799934}" srcOrd="1" destOrd="0" presId="urn:microsoft.com/office/officeart/2009/3/layout/HorizontalOrganizationChart"/>
    <dgm:cxn modelId="{168E5C90-3EC4-4CAB-BF59-CB88C6BCE25C}" type="presParOf" srcId="{46CB849F-21AB-4450-B564-B7638B49CBDE}" destId="{429CFC2B-2BB2-4015-83EF-747302C37D7B}" srcOrd="1" destOrd="0" presId="urn:microsoft.com/office/officeart/2009/3/layout/HorizontalOrganizationChart"/>
    <dgm:cxn modelId="{6F13FA97-DBCD-4BDF-AF37-0CF142FEA1EF}" type="presParOf" srcId="{429CFC2B-2BB2-4015-83EF-747302C37D7B}" destId="{7286C861-946B-4F49-B7AC-0F28187A2F8A}" srcOrd="0" destOrd="0" presId="urn:microsoft.com/office/officeart/2009/3/layout/HorizontalOrganizationChart"/>
    <dgm:cxn modelId="{17CF6BA1-245A-44EB-8C96-ADF4D03B3F1B}" type="presParOf" srcId="{429CFC2B-2BB2-4015-83EF-747302C37D7B}" destId="{5E071F4D-8847-49E9-879A-BCED2F6BF26D}" srcOrd="1" destOrd="0" presId="urn:microsoft.com/office/officeart/2009/3/layout/HorizontalOrganizationChart"/>
    <dgm:cxn modelId="{4B60234C-1E17-4B95-A011-49598CF27903}" type="presParOf" srcId="{5E071F4D-8847-49E9-879A-BCED2F6BF26D}" destId="{E7363AAE-8DA7-4CE7-A4BD-813A242B1BD3}" srcOrd="0" destOrd="0" presId="urn:microsoft.com/office/officeart/2009/3/layout/HorizontalOrganizationChart"/>
    <dgm:cxn modelId="{EDD0B0C5-890D-4A7E-8DA8-6E82EB8819FB}" type="presParOf" srcId="{E7363AAE-8DA7-4CE7-A4BD-813A242B1BD3}" destId="{9C6D016D-2D35-48C7-9BD0-FF7162383F4D}" srcOrd="0" destOrd="0" presId="urn:microsoft.com/office/officeart/2009/3/layout/HorizontalOrganizationChart"/>
    <dgm:cxn modelId="{C40A9F64-8F65-48D1-A9B5-A3709E2C91B0}" type="presParOf" srcId="{E7363AAE-8DA7-4CE7-A4BD-813A242B1BD3}" destId="{036F7CA7-6E5A-4FB1-B25A-2DF147D8640E}" srcOrd="1" destOrd="0" presId="urn:microsoft.com/office/officeart/2009/3/layout/HorizontalOrganizationChart"/>
    <dgm:cxn modelId="{6725BECC-0F35-46F4-91E1-63027D16F7B3}" type="presParOf" srcId="{5E071F4D-8847-49E9-879A-BCED2F6BF26D}" destId="{9D126564-AF58-48B2-A572-CFB3F317E80C}" srcOrd="1" destOrd="0" presId="urn:microsoft.com/office/officeart/2009/3/layout/HorizontalOrganizationChart"/>
    <dgm:cxn modelId="{124B2BF5-7AF4-415C-944A-17513526C742}" type="presParOf" srcId="{5E071F4D-8847-49E9-879A-BCED2F6BF26D}" destId="{96A13B00-BB25-467A-B3AE-BAEE5F0E1F0C}" srcOrd="2" destOrd="0" presId="urn:microsoft.com/office/officeart/2009/3/layout/HorizontalOrganizationChart"/>
    <dgm:cxn modelId="{71A1B897-51D2-4A15-87AD-2768E051B16C}" type="presParOf" srcId="{429CFC2B-2BB2-4015-83EF-747302C37D7B}" destId="{FBC10C88-0354-474E-AFEA-F4571F1C7C34}" srcOrd="2" destOrd="0" presId="urn:microsoft.com/office/officeart/2009/3/layout/HorizontalOrganizationChart"/>
    <dgm:cxn modelId="{290245B4-B409-4A34-B2EE-0D778DB72293}" type="presParOf" srcId="{429CFC2B-2BB2-4015-83EF-747302C37D7B}" destId="{683E25D6-38BA-46EF-A83B-D661158602E9}" srcOrd="3" destOrd="0" presId="urn:microsoft.com/office/officeart/2009/3/layout/HorizontalOrganizationChart"/>
    <dgm:cxn modelId="{379445F1-FD73-47C1-8637-04BCEA2B671F}" type="presParOf" srcId="{683E25D6-38BA-46EF-A83B-D661158602E9}" destId="{CA3CB469-028D-4608-A9AB-195ABD18974E}" srcOrd="0" destOrd="0" presId="urn:microsoft.com/office/officeart/2009/3/layout/HorizontalOrganizationChart"/>
    <dgm:cxn modelId="{2A061230-86D4-47B0-AA70-49A590064041}" type="presParOf" srcId="{CA3CB469-028D-4608-A9AB-195ABD18974E}" destId="{EA19E811-27F4-47C7-9F37-9E6B664A385C}" srcOrd="0" destOrd="0" presId="urn:microsoft.com/office/officeart/2009/3/layout/HorizontalOrganizationChart"/>
    <dgm:cxn modelId="{364D4700-4E38-4603-B4CD-5DEC93C392E4}" type="presParOf" srcId="{CA3CB469-028D-4608-A9AB-195ABD18974E}" destId="{1BC13201-ABEB-4DC0-BDC1-FA243F0450C4}" srcOrd="1" destOrd="0" presId="urn:microsoft.com/office/officeart/2009/3/layout/HorizontalOrganizationChart"/>
    <dgm:cxn modelId="{7BF00228-7299-436B-8EBC-269FD6849990}" type="presParOf" srcId="{683E25D6-38BA-46EF-A83B-D661158602E9}" destId="{1470466F-B43E-4CCB-B134-0E44AD9DB14C}" srcOrd="1" destOrd="0" presId="urn:microsoft.com/office/officeart/2009/3/layout/HorizontalOrganizationChart"/>
    <dgm:cxn modelId="{2CED286C-9C8D-4E0A-B5D1-9D151BB06EC3}" type="presParOf" srcId="{683E25D6-38BA-46EF-A83B-D661158602E9}" destId="{BF28272E-825A-4B7E-AA39-330B0A2B4E6C}" srcOrd="2" destOrd="0" presId="urn:microsoft.com/office/officeart/2009/3/layout/HorizontalOrganizationChart"/>
    <dgm:cxn modelId="{744CCB6C-2F45-4178-BAD1-F5D5E55E20E9}" type="presParOf" srcId="{46CB849F-21AB-4450-B564-B7638B49CBDE}" destId="{5CE0739F-99E0-4138-87AB-5C6B68CECD08}" srcOrd="2" destOrd="0" presId="urn:microsoft.com/office/officeart/2009/3/layout/HorizontalOrganizationChart"/>
    <dgm:cxn modelId="{D63F2DA1-C273-4E8E-9659-EA1AEE32028D}" type="presParOf" srcId="{73315AE7-CC94-4B8C-A274-A579D226377A}" destId="{05FA0DF6-A731-424F-A332-D0AFB11275ED}" srcOrd="4" destOrd="0" presId="urn:microsoft.com/office/officeart/2009/3/layout/HorizontalOrganizationChart"/>
    <dgm:cxn modelId="{DF7117FF-0618-4481-B7EF-859138297EAF}" type="presParOf" srcId="{73315AE7-CC94-4B8C-A274-A579D226377A}" destId="{AD402E57-B469-435C-8612-31490917B1A5}" srcOrd="5" destOrd="0" presId="urn:microsoft.com/office/officeart/2009/3/layout/HorizontalOrganizationChart"/>
    <dgm:cxn modelId="{F630DA19-A316-46F6-82A7-42414E919F43}" type="presParOf" srcId="{AD402E57-B469-435C-8612-31490917B1A5}" destId="{DD40D412-B507-4555-BD66-BF0954BFE923}" srcOrd="0" destOrd="0" presId="urn:microsoft.com/office/officeart/2009/3/layout/HorizontalOrganizationChart"/>
    <dgm:cxn modelId="{6530789A-B75C-4BAC-9EC5-8AB5B29D3E2E}" type="presParOf" srcId="{DD40D412-B507-4555-BD66-BF0954BFE923}" destId="{50ADE2EE-9F69-4E44-8D65-A9B040817B9E}" srcOrd="0" destOrd="0" presId="urn:microsoft.com/office/officeart/2009/3/layout/HorizontalOrganizationChart"/>
    <dgm:cxn modelId="{CE4193A3-2B41-4780-B50B-21C8C493A13C}" type="presParOf" srcId="{DD40D412-B507-4555-BD66-BF0954BFE923}" destId="{B611C857-3492-4E29-AF90-274FE599D65A}" srcOrd="1" destOrd="0" presId="urn:microsoft.com/office/officeart/2009/3/layout/HorizontalOrganizationChart"/>
    <dgm:cxn modelId="{5CC20EB2-5B54-4E34-9088-448F3BB76BC3}" type="presParOf" srcId="{AD402E57-B469-435C-8612-31490917B1A5}" destId="{D398DAA5-DFDD-4377-82AE-643973959EEB}" srcOrd="1" destOrd="0" presId="urn:microsoft.com/office/officeart/2009/3/layout/HorizontalOrganizationChart"/>
    <dgm:cxn modelId="{96CD3F61-8970-4305-A8E8-410C9A9826FE}" type="presParOf" srcId="{D398DAA5-DFDD-4377-82AE-643973959EEB}" destId="{A898BA1C-C94B-4B8C-A73B-0239FB3EEF0F}" srcOrd="0" destOrd="0" presId="urn:microsoft.com/office/officeart/2009/3/layout/HorizontalOrganizationChart"/>
    <dgm:cxn modelId="{09C1D6D9-8684-4192-9607-194456C571BD}" type="presParOf" srcId="{D398DAA5-DFDD-4377-82AE-643973959EEB}" destId="{43535693-4654-405A-83E2-7BD8BC1FC7C7}" srcOrd="1" destOrd="0" presId="urn:microsoft.com/office/officeart/2009/3/layout/HorizontalOrganizationChart"/>
    <dgm:cxn modelId="{89DC5D2B-65C3-4F99-911F-34006C4660D0}" type="presParOf" srcId="{43535693-4654-405A-83E2-7BD8BC1FC7C7}" destId="{3DC5532E-2C44-4DE7-B8A8-70088D9F5EE6}" srcOrd="0" destOrd="0" presId="urn:microsoft.com/office/officeart/2009/3/layout/HorizontalOrganizationChart"/>
    <dgm:cxn modelId="{3DA9B3DA-F099-4745-81F1-D79486159395}" type="presParOf" srcId="{3DC5532E-2C44-4DE7-B8A8-70088D9F5EE6}" destId="{6EC9D79A-8877-437A-8ACE-324582F10EAD}" srcOrd="0" destOrd="0" presId="urn:microsoft.com/office/officeart/2009/3/layout/HorizontalOrganizationChart"/>
    <dgm:cxn modelId="{A9075677-5CCD-4C4D-A42C-9D4914D4BBAD}" type="presParOf" srcId="{3DC5532E-2C44-4DE7-B8A8-70088D9F5EE6}" destId="{BD7E859E-2ACA-4D93-B137-36CAD0FA3063}" srcOrd="1" destOrd="0" presId="urn:microsoft.com/office/officeart/2009/3/layout/HorizontalOrganizationChart"/>
    <dgm:cxn modelId="{4F013853-429F-4D55-9498-4D5770C8C504}" type="presParOf" srcId="{43535693-4654-405A-83E2-7BD8BC1FC7C7}" destId="{67974AB3-0DE9-46FB-AA76-7A464401531A}" srcOrd="1" destOrd="0" presId="urn:microsoft.com/office/officeart/2009/3/layout/HorizontalOrganizationChart"/>
    <dgm:cxn modelId="{83822375-4DA8-4C9D-A1D1-D8A64EE28310}" type="presParOf" srcId="{43535693-4654-405A-83E2-7BD8BC1FC7C7}" destId="{CB03C08A-5984-4B60-9379-40F30741DB4A}" srcOrd="2" destOrd="0" presId="urn:microsoft.com/office/officeart/2009/3/layout/HorizontalOrganizationChart"/>
    <dgm:cxn modelId="{78ED94DE-463B-4DF9-B698-2EBB6E7AEF9D}" type="presParOf" srcId="{D398DAA5-DFDD-4377-82AE-643973959EEB}" destId="{8A1A8D42-56EE-4C91-B168-C7738FD87684}" srcOrd="2" destOrd="0" presId="urn:microsoft.com/office/officeart/2009/3/layout/HorizontalOrganizationChart"/>
    <dgm:cxn modelId="{C9A6DA2D-BC6A-4AD8-AF15-808527D88C6F}" type="presParOf" srcId="{D398DAA5-DFDD-4377-82AE-643973959EEB}" destId="{640E6FBE-0E7F-4183-A04C-E2AA48E1A21C}" srcOrd="3" destOrd="0" presId="urn:microsoft.com/office/officeart/2009/3/layout/HorizontalOrganizationChart"/>
    <dgm:cxn modelId="{4132A088-E4F6-4B23-BEC0-904E8CD74D43}" type="presParOf" srcId="{640E6FBE-0E7F-4183-A04C-E2AA48E1A21C}" destId="{9F32579F-AE56-47BC-82E2-4D0AD686E2F4}" srcOrd="0" destOrd="0" presId="urn:microsoft.com/office/officeart/2009/3/layout/HorizontalOrganizationChart"/>
    <dgm:cxn modelId="{F2F2F501-8486-458A-8C35-104C1E64CEF9}" type="presParOf" srcId="{9F32579F-AE56-47BC-82E2-4D0AD686E2F4}" destId="{AF5576C8-77C8-4966-B0EA-9D00BB4614D6}" srcOrd="0" destOrd="0" presId="urn:microsoft.com/office/officeart/2009/3/layout/HorizontalOrganizationChart"/>
    <dgm:cxn modelId="{9FB81CB1-A64D-4D2B-B3D0-5668BF4A2CC8}" type="presParOf" srcId="{9F32579F-AE56-47BC-82E2-4D0AD686E2F4}" destId="{666FADA3-6A76-434B-9086-58C02FAD9F7C}" srcOrd="1" destOrd="0" presId="urn:microsoft.com/office/officeart/2009/3/layout/HorizontalOrganizationChart"/>
    <dgm:cxn modelId="{B13A7CDA-5A82-474A-A9E6-04B392F88D05}" type="presParOf" srcId="{640E6FBE-0E7F-4183-A04C-E2AA48E1A21C}" destId="{1BF9E13D-173B-40F6-A068-2F91FB51F8F1}" srcOrd="1" destOrd="0" presId="urn:microsoft.com/office/officeart/2009/3/layout/HorizontalOrganizationChart"/>
    <dgm:cxn modelId="{DFE36FAC-5032-4223-A803-54D8F0808079}" type="presParOf" srcId="{640E6FBE-0E7F-4183-A04C-E2AA48E1A21C}" destId="{4D3AAD01-8D52-4F7D-AD69-B8F8C6C74BC8}" srcOrd="2" destOrd="0" presId="urn:microsoft.com/office/officeart/2009/3/layout/HorizontalOrganizationChart"/>
    <dgm:cxn modelId="{B0684CD4-602C-4DCB-AA9A-A21C71DFB561}" type="presParOf" srcId="{D398DAA5-DFDD-4377-82AE-643973959EEB}" destId="{4697ADB5-6907-476B-AFF5-2A121FD9AF8D}" srcOrd="4" destOrd="0" presId="urn:microsoft.com/office/officeart/2009/3/layout/HorizontalOrganizationChart"/>
    <dgm:cxn modelId="{383E14A0-76E9-4729-9DA6-4E6B5D13D8C3}" type="presParOf" srcId="{D398DAA5-DFDD-4377-82AE-643973959EEB}" destId="{DD55BC0B-939F-4541-9BC1-0EA3DA31A347}" srcOrd="5" destOrd="0" presId="urn:microsoft.com/office/officeart/2009/3/layout/HorizontalOrganizationChart"/>
    <dgm:cxn modelId="{842A514C-6650-44EC-9AA4-14A555DF8711}" type="presParOf" srcId="{DD55BC0B-939F-4541-9BC1-0EA3DA31A347}" destId="{300F6920-59F7-4274-BB38-B9A9ADD8A5BB}" srcOrd="0" destOrd="0" presId="urn:microsoft.com/office/officeart/2009/3/layout/HorizontalOrganizationChart"/>
    <dgm:cxn modelId="{370904D1-0F0F-4902-B7B6-899F40B5F33E}" type="presParOf" srcId="{300F6920-59F7-4274-BB38-B9A9ADD8A5BB}" destId="{BEB05ACB-67C2-4950-966F-93536DD7E517}" srcOrd="0" destOrd="0" presId="urn:microsoft.com/office/officeart/2009/3/layout/HorizontalOrganizationChart"/>
    <dgm:cxn modelId="{1731AD38-7E45-4254-A4F7-140F564AFBD2}" type="presParOf" srcId="{300F6920-59F7-4274-BB38-B9A9ADD8A5BB}" destId="{66319E66-6EA9-4D5D-AB5E-030B6BB0DF3D}" srcOrd="1" destOrd="0" presId="urn:microsoft.com/office/officeart/2009/3/layout/HorizontalOrganizationChart"/>
    <dgm:cxn modelId="{7398DF6D-4CE6-4212-A25D-9C9C252A5C16}" type="presParOf" srcId="{DD55BC0B-939F-4541-9BC1-0EA3DA31A347}" destId="{B9BD14C6-EAC4-4B08-9795-2408C395479B}" srcOrd="1" destOrd="0" presId="urn:microsoft.com/office/officeart/2009/3/layout/HorizontalOrganizationChart"/>
    <dgm:cxn modelId="{C0966D0F-D5DB-4849-94BD-1EBB306480EB}" type="presParOf" srcId="{DD55BC0B-939F-4541-9BC1-0EA3DA31A347}" destId="{8FFA83EA-3E23-4EB4-83DC-53008C0A6F12}" srcOrd="2" destOrd="0" presId="urn:microsoft.com/office/officeart/2009/3/layout/HorizontalOrganizationChart"/>
    <dgm:cxn modelId="{24B9D64B-FBC9-4454-8D1F-0AE002D66822}" type="presParOf" srcId="{AD402E57-B469-435C-8612-31490917B1A5}" destId="{733752FE-BB25-4AAB-A14A-261C496CF7F6}" srcOrd="2" destOrd="0" presId="urn:microsoft.com/office/officeart/2009/3/layout/HorizontalOrganizationChart"/>
    <dgm:cxn modelId="{196C8E96-CD9B-4447-AE40-3EC5513DDAA8}" type="presParOf" srcId="{73315AE7-CC94-4B8C-A274-A579D226377A}" destId="{BE49118A-C433-46E0-B34A-F2C8E8468F4A}" srcOrd="6" destOrd="0" presId="urn:microsoft.com/office/officeart/2009/3/layout/HorizontalOrganizationChart"/>
    <dgm:cxn modelId="{6A317D0C-3C86-4310-BBD1-0678EE098D30}" type="presParOf" srcId="{73315AE7-CC94-4B8C-A274-A579D226377A}" destId="{416A44E7-25CC-4486-BD96-5F0C5A22B36B}" srcOrd="7" destOrd="0" presId="urn:microsoft.com/office/officeart/2009/3/layout/HorizontalOrganizationChart"/>
    <dgm:cxn modelId="{EF3EFF23-007F-4C25-9FFE-837B6EE06669}" type="presParOf" srcId="{416A44E7-25CC-4486-BD96-5F0C5A22B36B}" destId="{460DA172-1E47-4790-81CC-C4F9F023A044}" srcOrd="0" destOrd="0" presId="urn:microsoft.com/office/officeart/2009/3/layout/HorizontalOrganizationChart"/>
    <dgm:cxn modelId="{00210FE5-1D8C-40A6-924F-DE09F1F616EA}" type="presParOf" srcId="{460DA172-1E47-4790-81CC-C4F9F023A044}" destId="{8671960B-367B-4E60-B0E3-41DA89196B24}" srcOrd="0" destOrd="0" presId="urn:microsoft.com/office/officeart/2009/3/layout/HorizontalOrganizationChart"/>
    <dgm:cxn modelId="{77BE933D-843F-4B29-AB9C-94EB62786B60}" type="presParOf" srcId="{460DA172-1E47-4790-81CC-C4F9F023A044}" destId="{46210425-8F61-4C0A-BB4D-958E41BD6DF5}" srcOrd="1" destOrd="0" presId="urn:microsoft.com/office/officeart/2009/3/layout/HorizontalOrganizationChart"/>
    <dgm:cxn modelId="{6F8952E7-5EFA-4CBF-AE2F-64D24F9852D1}" type="presParOf" srcId="{416A44E7-25CC-4486-BD96-5F0C5A22B36B}" destId="{B4047721-56AC-4D50-A34D-8E3ACDEDABFD}" srcOrd="1" destOrd="0" presId="urn:microsoft.com/office/officeart/2009/3/layout/HorizontalOrganizationChart"/>
    <dgm:cxn modelId="{E8682D0C-C431-46E0-9163-D62028594E6D}" type="presParOf" srcId="{B4047721-56AC-4D50-A34D-8E3ACDEDABFD}" destId="{36B8C244-1E68-4811-80F7-641D5C84FC4F}" srcOrd="0" destOrd="0" presId="urn:microsoft.com/office/officeart/2009/3/layout/HorizontalOrganizationChart"/>
    <dgm:cxn modelId="{5ABA8DA9-5753-4AC5-A355-33B2FBA4F293}" type="presParOf" srcId="{B4047721-56AC-4D50-A34D-8E3ACDEDABFD}" destId="{3728AB2D-9A02-4F4E-9A9C-4C94C129FA9F}" srcOrd="1" destOrd="0" presId="urn:microsoft.com/office/officeart/2009/3/layout/HorizontalOrganizationChart"/>
    <dgm:cxn modelId="{A175396F-0C50-4557-8CF8-E13E9CD86B3B}" type="presParOf" srcId="{3728AB2D-9A02-4F4E-9A9C-4C94C129FA9F}" destId="{EB0252ED-7271-4AD6-93C5-10DD9E157AD2}" srcOrd="0" destOrd="0" presId="urn:microsoft.com/office/officeart/2009/3/layout/HorizontalOrganizationChart"/>
    <dgm:cxn modelId="{A07D692B-1DFC-4157-86B9-9F50DD9D7FD8}" type="presParOf" srcId="{EB0252ED-7271-4AD6-93C5-10DD9E157AD2}" destId="{35FC1D94-690A-410A-B66E-1CE72D346562}" srcOrd="0" destOrd="0" presId="urn:microsoft.com/office/officeart/2009/3/layout/HorizontalOrganizationChart"/>
    <dgm:cxn modelId="{53479D8C-7983-4608-8FFC-46F029B5C235}" type="presParOf" srcId="{EB0252ED-7271-4AD6-93C5-10DD9E157AD2}" destId="{C3BA54D2-E665-4F6A-AA08-E6D9477AD62B}" srcOrd="1" destOrd="0" presId="urn:microsoft.com/office/officeart/2009/3/layout/HorizontalOrganizationChart"/>
    <dgm:cxn modelId="{F9104830-7BD0-4A45-9D31-91102B75B644}" type="presParOf" srcId="{3728AB2D-9A02-4F4E-9A9C-4C94C129FA9F}" destId="{426210C3-54D8-4047-B2E8-115F3A7D6159}" srcOrd="1" destOrd="0" presId="urn:microsoft.com/office/officeart/2009/3/layout/HorizontalOrganizationChart"/>
    <dgm:cxn modelId="{9A839D8D-3815-41D4-9186-328BA4CF41FB}" type="presParOf" srcId="{3728AB2D-9A02-4F4E-9A9C-4C94C129FA9F}" destId="{FAEDC0DF-19F4-44A1-8FB5-E93B8D3D95F0}" srcOrd="2" destOrd="0" presId="urn:microsoft.com/office/officeart/2009/3/layout/HorizontalOrganizationChart"/>
    <dgm:cxn modelId="{4C524FB1-2DE7-4AB5-94CF-7F5615C8923F}" type="presParOf" srcId="{B4047721-56AC-4D50-A34D-8E3ACDEDABFD}" destId="{AB52F1D0-BFE7-4986-8E19-7C2472E5B997}" srcOrd="2" destOrd="0" presId="urn:microsoft.com/office/officeart/2009/3/layout/HorizontalOrganizationChart"/>
    <dgm:cxn modelId="{45EB9324-EE79-4B7E-8AA3-415A1353B065}" type="presParOf" srcId="{B4047721-56AC-4D50-A34D-8E3ACDEDABFD}" destId="{B6428D94-4E3A-4260-B355-E8D8F3F78B4A}" srcOrd="3" destOrd="0" presId="urn:microsoft.com/office/officeart/2009/3/layout/HorizontalOrganizationChart"/>
    <dgm:cxn modelId="{EEEA9E69-9868-411E-8205-F61C9A3B57AE}" type="presParOf" srcId="{B6428D94-4E3A-4260-B355-E8D8F3F78B4A}" destId="{5C050915-AD91-47FC-9757-A848A1F6BEE1}" srcOrd="0" destOrd="0" presId="urn:microsoft.com/office/officeart/2009/3/layout/HorizontalOrganizationChart"/>
    <dgm:cxn modelId="{9E80B924-5A27-4624-87C6-432106FE7E05}" type="presParOf" srcId="{5C050915-AD91-47FC-9757-A848A1F6BEE1}" destId="{27DF279B-F5E9-4AA9-9FD9-5428AF8F2932}" srcOrd="0" destOrd="0" presId="urn:microsoft.com/office/officeart/2009/3/layout/HorizontalOrganizationChart"/>
    <dgm:cxn modelId="{77710217-64A6-413B-BA12-AA737A1A49CA}" type="presParOf" srcId="{5C050915-AD91-47FC-9757-A848A1F6BEE1}" destId="{BF0D503E-90C0-4644-9045-B3B5CD6DF6D0}" srcOrd="1" destOrd="0" presId="urn:microsoft.com/office/officeart/2009/3/layout/HorizontalOrganizationChart"/>
    <dgm:cxn modelId="{17BA04EF-0530-46FD-A6E5-0643F2CD49C3}" type="presParOf" srcId="{B6428D94-4E3A-4260-B355-E8D8F3F78B4A}" destId="{B078E5C8-C0F2-41B8-B832-9E44DC712A25}" srcOrd="1" destOrd="0" presId="urn:microsoft.com/office/officeart/2009/3/layout/HorizontalOrganizationChart"/>
    <dgm:cxn modelId="{28678D53-58F6-49F3-A346-C4E8B20B5180}" type="presParOf" srcId="{B6428D94-4E3A-4260-B355-E8D8F3F78B4A}" destId="{B7DFA74A-2EE2-4154-A281-242E567CC43C}" srcOrd="2" destOrd="0" presId="urn:microsoft.com/office/officeart/2009/3/layout/HorizontalOrganizationChart"/>
    <dgm:cxn modelId="{6D5F7632-5F2B-4073-A1AD-F7F5E5EDBE07}" type="presParOf" srcId="{B4047721-56AC-4D50-A34D-8E3ACDEDABFD}" destId="{A38F977F-DBAC-4FD0-AB91-D903127AFEE9}" srcOrd="4" destOrd="0" presId="urn:microsoft.com/office/officeart/2009/3/layout/HorizontalOrganizationChart"/>
    <dgm:cxn modelId="{8916EC2C-A235-4C23-8CB1-DD48998E1D68}" type="presParOf" srcId="{B4047721-56AC-4D50-A34D-8E3ACDEDABFD}" destId="{DF169C6E-BF39-4F80-A366-2663FBE2EC38}" srcOrd="5" destOrd="0" presId="urn:microsoft.com/office/officeart/2009/3/layout/HorizontalOrganizationChart"/>
    <dgm:cxn modelId="{06877289-51CE-4A21-8784-8F5F83DFFD87}" type="presParOf" srcId="{DF169C6E-BF39-4F80-A366-2663FBE2EC38}" destId="{A666D164-5548-4B77-AA80-F26F141826FA}" srcOrd="0" destOrd="0" presId="urn:microsoft.com/office/officeart/2009/3/layout/HorizontalOrganizationChart"/>
    <dgm:cxn modelId="{F6F08BA6-0229-47F0-B6AB-844AE4ED0426}" type="presParOf" srcId="{A666D164-5548-4B77-AA80-F26F141826FA}" destId="{4CBE3C59-6F80-453A-8388-E8AE177CD83D}" srcOrd="0" destOrd="0" presId="urn:microsoft.com/office/officeart/2009/3/layout/HorizontalOrganizationChart"/>
    <dgm:cxn modelId="{87B41C43-AD96-418B-8253-03C4337D646C}" type="presParOf" srcId="{A666D164-5548-4B77-AA80-F26F141826FA}" destId="{EEAD902A-DAD5-43CA-9694-81B34E20F2B4}" srcOrd="1" destOrd="0" presId="urn:microsoft.com/office/officeart/2009/3/layout/HorizontalOrganizationChart"/>
    <dgm:cxn modelId="{A168BB56-2C7A-464F-9801-B45BAA00ED43}" type="presParOf" srcId="{DF169C6E-BF39-4F80-A366-2663FBE2EC38}" destId="{BCF84122-A1F3-489A-8AFB-80CAB247F8D9}" srcOrd="1" destOrd="0" presId="urn:microsoft.com/office/officeart/2009/3/layout/HorizontalOrganizationChart"/>
    <dgm:cxn modelId="{527EC21E-BB25-425C-9FAA-C0657A1F197C}" type="presParOf" srcId="{DF169C6E-BF39-4F80-A366-2663FBE2EC38}" destId="{FC2B12DF-DD7E-4928-8FBE-F2CE34B7779D}" srcOrd="2" destOrd="0" presId="urn:microsoft.com/office/officeart/2009/3/layout/HorizontalOrganizationChart"/>
    <dgm:cxn modelId="{10F3D91B-D519-43C6-933C-28BD064E3C29}" type="presParOf" srcId="{416A44E7-25CC-4486-BD96-5F0C5A22B36B}" destId="{67F3BA76-61E1-470E-B33A-01AAB714C3D5}" srcOrd="2" destOrd="0" presId="urn:microsoft.com/office/officeart/2009/3/layout/HorizontalOrganizationChart"/>
    <dgm:cxn modelId="{47E44F92-D3E2-4B1F-B221-E7413A62B367}" type="presParOf" srcId="{E8B1BC91-B5A6-4CEB-BD36-6AE65255C34D}" destId="{6260C45F-107F-46AD-92CD-3350BD5643F4}"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0CA9DE-C997-4B48-9F5C-F7A8E514988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tr-TR"/>
        </a:p>
      </dgm:t>
    </dgm:pt>
    <dgm:pt modelId="{4124981F-3084-4335-BBFE-ABA5139BC94F}">
      <dgm:prSet phldrT="[Metin]" custT="1"/>
      <dgm:spPr/>
      <dgm:t>
        <a:bodyPr/>
        <a:lstStyle/>
        <a:p>
          <a:r>
            <a:rPr lang="tr-TR" sz="1200" dirty="0"/>
            <a:t>BİYOMALZEMELER</a:t>
          </a:r>
        </a:p>
      </dgm:t>
    </dgm:pt>
    <dgm:pt modelId="{E386D25F-7EEF-4CC9-B5D1-BAC990393FAF}" type="parTrans" cxnId="{B5003DC6-167D-4BE7-AD88-AED79926C6E9}">
      <dgm:prSet/>
      <dgm:spPr/>
      <dgm:t>
        <a:bodyPr/>
        <a:lstStyle/>
        <a:p>
          <a:endParaRPr lang="tr-TR"/>
        </a:p>
      </dgm:t>
    </dgm:pt>
    <dgm:pt modelId="{E781DBF4-7B8D-4F9B-AD0E-749D5B417E42}" type="sibTrans" cxnId="{B5003DC6-167D-4BE7-AD88-AED79926C6E9}">
      <dgm:prSet/>
      <dgm:spPr/>
      <dgm:t>
        <a:bodyPr/>
        <a:lstStyle/>
        <a:p>
          <a:endParaRPr lang="tr-TR"/>
        </a:p>
      </dgm:t>
    </dgm:pt>
    <dgm:pt modelId="{89CA6933-386F-4C59-B5AA-26B2B53560CD}">
      <dgm:prSet phldrT="[Metin]" custT="1"/>
      <dgm:spPr>
        <a:solidFill>
          <a:schemeClr val="accent2"/>
        </a:solidFill>
      </dgm:spPr>
      <dgm:t>
        <a:bodyPr/>
        <a:lstStyle/>
        <a:p>
          <a:r>
            <a:rPr lang="tr-TR" sz="1400" dirty="0"/>
            <a:t>Tedavi Etme</a:t>
          </a:r>
        </a:p>
      </dgm:t>
    </dgm:pt>
    <dgm:pt modelId="{B7E736A6-7A5B-4918-9B78-07B92D9A37E5}" type="parTrans" cxnId="{F9E29408-1FC4-4906-8805-A0AA4E228EED}">
      <dgm:prSet/>
      <dgm:spPr/>
      <dgm:t>
        <a:bodyPr/>
        <a:lstStyle/>
        <a:p>
          <a:endParaRPr lang="tr-TR"/>
        </a:p>
      </dgm:t>
    </dgm:pt>
    <dgm:pt modelId="{1645D409-8F85-4C20-9456-3A1DBA499A3C}" type="sibTrans" cxnId="{F9E29408-1FC4-4906-8805-A0AA4E228EED}">
      <dgm:prSet/>
      <dgm:spPr/>
      <dgm:t>
        <a:bodyPr/>
        <a:lstStyle/>
        <a:p>
          <a:endParaRPr lang="tr-TR"/>
        </a:p>
      </dgm:t>
    </dgm:pt>
    <dgm:pt modelId="{0D21681C-276E-4442-911D-4224B3193C40}">
      <dgm:prSet phldrT="[Metin]" custT="1"/>
      <dgm:spPr>
        <a:solidFill>
          <a:schemeClr val="accent2"/>
        </a:solidFill>
      </dgm:spPr>
      <dgm:t>
        <a:bodyPr/>
        <a:lstStyle/>
        <a:p>
          <a:r>
            <a:rPr lang="tr-TR" sz="1400" dirty="0"/>
            <a:t>Yapısal Onarım</a:t>
          </a:r>
        </a:p>
      </dgm:t>
    </dgm:pt>
    <dgm:pt modelId="{72A54BFC-6AB2-4EFE-B060-40E62D63592E}" type="parTrans" cxnId="{031ED5BE-8B37-4D1E-AB74-1933C817600A}">
      <dgm:prSet/>
      <dgm:spPr/>
      <dgm:t>
        <a:bodyPr/>
        <a:lstStyle/>
        <a:p>
          <a:endParaRPr lang="tr-TR"/>
        </a:p>
      </dgm:t>
    </dgm:pt>
    <dgm:pt modelId="{39CFEE35-161D-43F1-80FF-98C0E89F921C}" type="sibTrans" cxnId="{031ED5BE-8B37-4D1E-AB74-1933C817600A}">
      <dgm:prSet/>
      <dgm:spPr/>
      <dgm:t>
        <a:bodyPr/>
        <a:lstStyle/>
        <a:p>
          <a:endParaRPr lang="tr-TR"/>
        </a:p>
      </dgm:t>
    </dgm:pt>
    <dgm:pt modelId="{E1248025-8248-4BD9-93DC-695B7D29A02E}">
      <dgm:prSet phldrT="[Metin]" custT="1"/>
      <dgm:spPr>
        <a:solidFill>
          <a:schemeClr val="accent2"/>
        </a:solidFill>
      </dgm:spPr>
      <dgm:t>
        <a:bodyPr/>
        <a:lstStyle/>
        <a:p>
          <a:r>
            <a:rPr lang="tr-TR" sz="1400" dirty="0"/>
            <a:t>Doku veya Organın Tamamen Yerini Alma</a:t>
          </a:r>
        </a:p>
      </dgm:t>
    </dgm:pt>
    <dgm:pt modelId="{0ED8FEFC-9222-4FC8-AEAB-2943B535A4B8}" type="parTrans" cxnId="{498A1C8B-A447-437E-925C-9A56762AC047}">
      <dgm:prSet/>
      <dgm:spPr/>
      <dgm:t>
        <a:bodyPr/>
        <a:lstStyle/>
        <a:p>
          <a:endParaRPr lang="tr-TR"/>
        </a:p>
      </dgm:t>
    </dgm:pt>
    <dgm:pt modelId="{F1BF157B-F0EA-4F0B-A5CB-F4B9F1B8014C}" type="sibTrans" cxnId="{498A1C8B-A447-437E-925C-9A56762AC047}">
      <dgm:prSet/>
      <dgm:spPr/>
      <dgm:t>
        <a:bodyPr/>
        <a:lstStyle/>
        <a:p>
          <a:endParaRPr lang="tr-TR"/>
        </a:p>
      </dgm:t>
    </dgm:pt>
    <dgm:pt modelId="{C0D414AF-9177-4EBD-8329-D2E9E08A85A2}">
      <dgm:prSet phldrT="[Metin]" custT="1"/>
      <dgm:spPr>
        <a:solidFill>
          <a:schemeClr val="accent2"/>
        </a:solidFill>
      </dgm:spPr>
      <dgm:t>
        <a:bodyPr/>
        <a:lstStyle/>
        <a:p>
          <a:r>
            <a:rPr lang="tr-TR" sz="1400" dirty="0"/>
            <a:t>Fonksiyonel İyileştirme</a:t>
          </a:r>
        </a:p>
      </dgm:t>
    </dgm:pt>
    <dgm:pt modelId="{524A3EB0-FE0A-4543-A1EA-DDB5096DEDA4}" type="parTrans" cxnId="{D1401D1A-60C9-4D18-8439-729E915BDF93}">
      <dgm:prSet/>
      <dgm:spPr/>
      <dgm:t>
        <a:bodyPr/>
        <a:lstStyle/>
        <a:p>
          <a:endParaRPr lang="tr-TR"/>
        </a:p>
      </dgm:t>
    </dgm:pt>
    <dgm:pt modelId="{2952732B-00E1-4B15-90D9-C4BCE8C15B3F}" type="sibTrans" cxnId="{D1401D1A-60C9-4D18-8439-729E915BDF93}">
      <dgm:prSet/>
      <dgm:spPr/>
      <dgm:t>
        <a:bodyPr/>
        <a:lstStyle/>
        <a:p>
          <a:endParaRPr lang="tr-TR"/>
        </a:p>
      </dgm:t>
    </dgm:pt>
    <dgm:pt modelId="{242CFBD1-8567-46FC-8CD3-724B1D6AA5D5}" type="pres">
      <dgm:prSet presAssocID="{950CA9DE-C997-4B48-9F5C-F7A8E5149887}" presName="Name0" presStyleCnt="0">
        <dgm:presLayoutVars>
          <dgm:chMax val="1"/>
          <dgm:dir/>
          <dgm:animLvl val="ctr"/>
          <dgm:resizeHandles val="exact"/>
        </dgm:presLayoutVars>
      </dgm:prSet>
      <dgm:spPr/>
      <dgm:t>
        <a:bodyPr/>
        <a:lstStyle/>
        <a:p>
          <a:endParaRPr lang="tr-TR"/>
        </a:p>
      </dgm:t>
    </dgm:pt>
    <dgm:pt modelId="{244A99DD-43BE-4823-8275-894EC95D17AD}" type="pres">
      <dgm:prSet presAssocID="{4124981F-3084-4335-BBFE-ABA5139BC94F}" presName="centerShape" presStyleLbl="node0" presStyleIdx="0" presStyleCnt="1" custScaleX="171874" custScaleY="171874"/>
      <dgm:spPr/>
      <dgm:t>
        <a:bodyPr/>
        <a:lstStyle/>
        <a:p>
          <a:endParaRPr lang="tr-TR"/>
        </a:p>
      </dgm:t>
    </dgm:pt>
    <dgm:pt modelId="{A199F9DA-19A4-4D5C-A53E-4466C09AE4DB}" type="pres">
      <dgm:prSet presAssocID="{B7E736A6-7A5B-4918-9B78-07B92D9A37E5}" presName="parTrans" presStyleLbl="sibTrans2D1" presStyleIdx="0" presStyleCnt="4" custScaleX="154355" custScaleY="98430" custLinFactNeighborX="6190" custLinFactNeighborY="2345"/>
      <dgm:spPr/>
      <dgm:t>
        <a:bodyPr/>
        <a:lstStyle/>
        <a:p>
          <a:endParaRPr lang="tr-TR"/>
        </a:p>
      </dgm:t>
    </dgm:pt>
    <dgm:pt modelId="{875245E0-033E-45DE-BB02-43B39F82AFBE}" type="pres">
      <dgm:prSet presAssocID="{B7E736A6-7A5B-4918-9B78-07B92D9A37E5}" presName="connectorText" presStyleLbl="sibTrans2D1" presStyleIdx="0" presStyleCnt="4"/>
      <dgm:spPr/>
      <dgm:t>
        <a:bodyPr/>
        <a:lstStyle/>
        <a:p>
          <a:endParaRPr lang="tr-TR"/>
        </a:p>
      </dgm:t>
    </dgm:pt>
    <dgm:pt modelId="{8A58C9AC-41FB-4E6D-85B2-7B2B269AFBE4}" type="pres">
      <dgm:prSet presAssocID="{89CA6933-386F-4C59-B5AA-26B2B53560CD}" presName="node" presStyleLbl="node1" presStyleIdx="0" presStyleCnt="4" custScaleX="102973" custScaleY="102973" custRadScaleRad="100679">
        <dgm:presLayoutVars>
          <dgm:bulletEnabled val="1"/>
        </dgm:presLayoutVars>
      </dgm:prSet>
      <dgm:spPr/>
      <dgm:t>
        <a:bodyPr/>
        <a:lstStyle/>
        <a:p>
          <a:endParaRPr lang="tr-TR"/>
        </a:p>
      </dgm:t>
    </dgm:pt>
    <dgm:pt modelId="{BCCEE225-F6CE-4ACD-97E9-C5DC42C94436}" type="pres">
      <dgm:prSet presAssocID="{72A54BFC-6AB2-4EFE-B060-40E62D63592E}" presName="parTrans" presStyleLbl="sibTrans2D1" presStyleIdx="1" presStyleCnt="4" custScaleX="103035" custScaleY="98430"/>
      <dgm:spPr/>
      <dgm:t>
        <a:bodyPr/>
        <a:lstStyle/>
        <a:p>
          <a:endParaRPr lang="tr-TR"/>
        </a:p>
      </dgm:t>
    </dgm:pt>
    <dgm:pt modelId="{6B9D4A02-3015-4AF5-8081-32551D6D490D}" type="pres">
      <dgm:prSet presAssocID="{72A54BFC-6AB2-4EFE-B060-40E62D63592E}" presName="connectorText" presStyleLbl="sibTrans2D1" presStyleIdx="1" presStyleCnt="4"/>
      <dgm:spPr/>
      <dgm:t>
        <a:bodyPr/>
        <a:lstStyle/>
        <a:p>
          <a:endParaRPr lang="tr-TR"/>
        </a:p>
      </dgm:t>
    </dgm:pt>
    <dgm:pt modelId="{D5F83421-AC89-4C34-8F4D-8761FE5CE804}" type="pres">
      <dgm:prSet presAssocID="{0D21681C-276E-4442-911D-4224B3193C40}" presName="node" presStyleLbl="node1" presStyleIdx="1" presStyleCnt="4" custScaleX="102973" custScaleY="102973" custRadScaleRad="111180">
        <dgm:presLayoutVars>
          <dgm:bulletEnabled val="1"/>
        </dgm:presLayoutVars>
      </dgm:prSet>
      <dgm:spPr/>
      <dgm:t>
        <a:bodyPr/>
        <a:lstStyle/>
        <a:p>
          <a:endParaRPr lang="tr-TR"/>
        </a:p>
      </dgm:t>
    </dgm:pt>
    <dgm:pt modelId="{03D3F666-FC26-424F-B1CF-45AA79E7FC4A}" type="pres">
      <dgm:prSet presAssocID="{0ED8FEFC-9222-4FC8-AEAB-2943B535A4B8}" presName="parTrans" presStyleLbl="sibTrans2D1" presStyleIdx="2" presStyleCnt="4" custScaleX="154355" custScaleY="98430"/>
      <dgm:spPr/>
      <dgm:t>
        <a:bodyPr/>
        <a:lstStyle/>
        <a:p>
          <a:endParaRPr lang="tr-TR"/>
        </a:p>
      </dgm:t>
    </dgm:pt>
    <dgm:pt modelId="{D9FD4EDA-EE62-4382-B922-4AC977DD892F}" type="pres">
      <dgm:prSet presAssocID="{0ED8FEFC-9222-4FC8-AEAB-2943B535A4B8}" presName="connectorText" presStyleLbl="sibTrans2D1" presStyleIdx="2" presStyleCnt="4"/>
      <dgm:spPr/>
      <dgm:t>
        <a:bodyPr/>
        <a:lstStyle/>
        <a:p>
          <a:endParaRPr lang="tr-TR"/>
        </a:p>
      </dgm:t>
    </dgm:pt>
    <dgm:pt modelId="{E933F5E4-5D0E-4182-8706-754944F4BB90}" type="pres">
      <dgm:prSet presAssocID="{E1248025-8248-4BD9-93DC-695B7D29A02E}" presName="node" presStyleLbl="node1" presStyleIdx="2" presStyleCnt="4" custScaleX="102973" custScaleY="102973">
        <dgm:presLayoutVars>
          <dgm:bulletEnabled val="1"/>
        </dgm:presLayoutVars>
      </dgm:prSet>
      <dgm:spPr/>
      <dgm:t>
        <a:bodyPr/>
        <a:lstStyle/>
        <a:p>
          <a:endParaRPr lang="tr-TR"/>
        </a:p>
      </dgm:t>
    </dgm:pt>
    <dgm:pt modelId="{B8A3DE7B-6E4B-429C-B219-7FA9F413E949}" type="pres">
      <dgm:prSet presAssocID="{524A3EB0-FE0A-4543-A1EA-DDB5096DEDA4}" presName="parTrans" presStyleLbl="sibTrans2D1" presStyleIdx="3" presStyleCnt="4" custScaleX="103035" custScaleY="98430"/>
      <dgm:spPr/>
      <dgm:t>
        <a:bodyPr/>
        <a:lstStyle/>
        <a:p>
          <a:endParaRPr lang="tr-TR"/>
        </a:p>
      </dgm:t>
    </dgm:pt>
    <dgm:pt modelId="{08977AE5-60FF-42EE-8A52-BE79611CACC9}" type="pres">
      <dgm:prSet presAssocID="{524A3EB0-FE0A-4543-A1EA-DDB5096DEDA4}" presName="connectorText" presStyleLbl="sibTrans2D1" presStyleIdx="3" presStyleCnt="4"/>
      <dgm:spPr/>
      <dgm:t>
        <a:bodyPr/>
        <a:lstStyle/>
        <a:p>
          <a:endParaRPr lang="tr-TR"/>
        </a:p>
      </dgm:t>
    </dgm:pt>
    <dgm:pt modelId="{78F2473A-8840-4DB6-9D0E-41E4D0D6B283}" type="pres">
      <dgm:prSet presAssocID="{C0D414AF-9177-4EBD-8329-D2E9E08A85A2}" presName="node" presStyleLbl="node1" presStyleIdx="3" presStyleCnt="4" custScaleX="102973" custScaleY="102973" custRadScaleRad="111180">
        <dgm:presLayoutVars>
          <dgm:bulletEnabled val="1"/>
        </dgm:presLayoutVars>
      </dgm:prSet>
      <dgm:spPr/>
      <dgm:t>
        <a:bodyPr/>
        <a:lstStyle/>
        <a:p>
          <a:endParaRPr lang="tr-TR"/>
        </a:p>
      </dgm:t>
    </dgm:pt>
  </dgm:ptLst>
  <dgm:cxnLst>
    <dgm:cxn modelId="{031ED5BE-8B37-4D1E-AB74-1933C817600A}" srcId="{4124981F-3084-4335-BBFE-ABA5139BC94F}" destId="{0D21681C-276E-4442-911D-4224B3193C40}" srcOrd="1" destOrd="0" parTransId="{72A54BFC-6AB2-4EFE-B060-40E62D63592E}" sibTransId="{39CFEE35-161D-43F1-80FF-98C0E89F921C}"/>
    <dgm:cxn modelId="{0A692AEE-4F5B-443E-907D-DCBD4484A526}" type="presOf" srcId="{72A54BFC-6AB2-4EFE-B060-40E62D63592E}" destId="{6B9D4A02-3015-4AF5-8081-32551D6D490D}" srcOrd="1" destOrd="0" presId="urn:microsoft.com/office/officeart/2005/8/layout/radial5"/>
    <dgm:cxn modelId="{89A9FE54-A62D-4AA6-ABF1-C921AC369A22}" type="presOf" srcId="{B7E736A6-7A5B-4918-9B78-07B92D9A37E5}" destId="{875245E0-033E-45DE-BB02-43B39F82AFBE}" srcOrd="1" destOrd="0" presId="urn:microsoft.com/office/officeart/2005/8/layout/radial5"/>
    <dgm:cxn modelId="{6E4BF725-CCA6-4D3A-9A7D-2E7080C57ECF}" type="presOf" srcId="{B7E736A6-7A5B-4918-9B78-07B92D9A37E5}" destId="{A199F9DA-19A4-4D5C-A53E-4466C09AE4DB}" srcOrd="0" destOrd="0" presId="urn:microsoft.com/office/officeart/2005/8/layout/radial5"/>
    <dgm:cxn modelId="{465DCC5D-AF40-4999-894A-67CCE1EF6E4B}" type="presOf" srcId="{E1248025-8248-4BD9-93DC-695B7D29A02E}" destId="{E933F5E4-5D0E-4182-8706-754944F4BB90}" srcOrd="0" destOrd="0" presId="urn:microsoft.com/office/officeart/2005/8/layout/radial5"/>
    <dgm:cxn modelId="{F9E29408-1FC4-4906-8805-A0AA4E228EED}" srcId="{4124981F-3084-4335-BBFE-ABA5139BC94F}" destId="{89CA6933-386F-4C59-B5AA-26B2B53560CD}" srcOrd="0" destOrd="0" parTransId="{B7E736A6-7A5B-4918-9B78-07B92D9A37E5}" sibTransId="{1645D409-8F85-4C20-9456-3A1DBA499A3C}"/>
    <dgm:cxn modelId="{2613F170-5E63-48C0-8E72-9845C9257A1B}" type="presOf" srcId="{C0D414AF-9177-4EBD-8329-D2E9E08A85A2}" destId="{78F2473A-8840-4DB6-9D0E-41E4D0D6B283}" srcOrd="0" destOrd="0" presId="urn:microsoft.com/office/officeart/2005/8/layout/radial5"/>
    <dgm:cxn modelId="{5FE55E45-45A4-4DF8-80F9-756FA9FD93E7}" type="presOf" srcId="{0D21681C-276E-4442-911D-4224B3193C40}" destId="{D5F83421-AC89-4C34-8F4D-8761FE5CE804}" srcOrd="0" destOrd="0" presId="urn:microsoft.com/office/officeart/2005/8/layout/radial5"/>
    <dgm:cxn modelId="{0DF443CF-25BF-46C1-8104-366FC3D8A2A1}" type="presOf" srcId="{950CA9DE-C997-4B48-9F5C-F7A8E5149887}" destId="{242CFBD1-8567-46FC-8CD3-724B1D6AA5D5}" srcOrd="0" destOrd="0" presId="urn:microsoft.com/office/officeart/2005/8/layout/radial5"/>
    <dgm:cxn modelId="{D1401D1A-60C9-4D18-8439-729E915BDF93}" srcId="{4124981F-3084-4335-BBFE-ABA5139BC94F}" destId="{C0D414AF-9177-4EBD-8329-D2E9E08A85A2}" srcOrd="3" destOrd="0" parTransId="{524A3EB0-FE0A-4543-A1EA-DDB5096DEDA4}" sibTransId="{2952732B-00E1-4B15-90D9-C4BCE8C15B3F}"/>
    <dgm:cxn modelId="{F0AA5265-0EF4-4B39-BBC6-5187D50A15EB}" type="presOf" srcId="{72A54BFC-6AB2-4EFE-B060-40E62D63592E}" destId="{BCCEE225-F6CE-4ACD-97E9-C5DC42C94436}" srcOrd="0" destOrd="0" presId="urn:microsoft.com/office/officeart/2005/8/layout/radial5"/>
    <dgm:cxn modelId="{4826893F-F4C4-430F-B429-C043010CB1B2}" type="presOf" srcId="{4124981F-3084-4335-BBFE-ABA5139BC94F}" destId="{244A99DD-43BE-4823-8275-894EC95D17AD}" srcOrd="0" destOrd="0" presId="urn:microsoft.com/office/officeart/2005/8/layout/radial5"/>
    <dgm:cxn modelId="{498A1C8B-A447-437E-925C-9A56762AC047}" srcId="{4124981F-3084-4335-BBFE-ABA5139BC94F}" destId="{E1248025-8248-4BD9-93DC-695B7D29A02E}" srcOrd="2" destOrd="0" parTransId="{0ED8FEFC-9222-4FC8-AEAB-2943B535A4B8}" sibTransId="{F1BF157B-F0EA-4F0B-A5CB-F4B9F1B8014C}"/>
    <dgm:cxn modelId="{28C106D1-A8AF-422E-8719-90B7A43FEF79}" type="presOf" srcId="{524A3EB0-FE0A-4543-A1EA-DDB5096DEDA4}" destId="{08977AE5-60FF-42EE-8A52-BE79611CACC9}" srcOrd="1" destOrd="0" presId="urn:microsoft.com/office/officeart/2005/8/layout/radial5"/>
    <dgm:cxn modelId="{7F2AF77D-DA4F-41BA-AA48-D3691E632987}" type="presOf" srcId="{89CA6933-386F-4C59-B5AA-26B2B53560CD}" destId="{8A58C9AC-41FB-4E6D-85B2-7B2B269AFBE4}" srcOrd="0" destOrd="0" presId="urn:microsoft.com/office/officeart/2005/8/layout/radial5"/>
    <dgm:cxn modelId="{B5003DC6-167D-4BE7-AD88-AED79926C6E9}" srcId="{950CA9DE-C997-4B48-9F5C-F7A8E5149887}" destId="{4124981F-3084-4335-BBFE-ABA5139BC94F}" srcOrd="0" destOrd="0" parTransId="{E386D25F-7EEF-4CC9-B5D1-BAC990393FAF}" sibTransId="{E781DBF4-7B8D-4F9B-AD0E-749D5B417E42}"/>
    <dgm:cxn modelId="{04131514-256B-41A7-8B67-5F2F84352204}" type="presOf" srcId="{0ED8FEFC-9222-4FC8-AEAB-2943B535A4B8}" destId="{D9FD4EDA-EE62-4382-B922-4AC977DD892F}" srcOrd="1" destOrd="0" presId="urn:microsoft.com/office/officeart/2005/8/layout/radial5"/>
    <dgm:cxn modelId="{2A225115-D9C2-4788-9AF2-D27A5E645B7F}" type="presOf" srcId="{0ED8FEFC-9222-4FC8-AEAB-2943B535A4B8}" destId="{03D3F666-FC26-424F-B1CF-45AA79E7FC4A}" srcOrd="0" destOrd="0" presId="urn:microsoft.com/office/officeart/2005/8/layout/radial5"/>
    <dgm:cxn modelId="{D10A3514-EAEA-4344-905C-12A7640D8B24}" type="presOf" srcId="{524A3EB0-FE0A-4543-A1EA-DDB5096DEDA4}" destId="{B8A3DE7B-6E4B-429C-B219-7FA9F413E949}" srcOrd="0" destOrd="0" presId="urn:microsoft.com/office/officeart/2005/8/layout/radial5"/>
    <dgm:cxn modelId="{B12E42B3-C925-4096-96BC-254BF267CF1C}" type="presParOf" srcId="{242CFBD1-8567-46FC-8CD3-724B1D6AA5D5}" destId="{244A99DD-43BE-4823-8275-894EC95D17AD}" srcOrd="0" destOrd="0" presId="urn:microsoft.com/office/officeart/2005/8/layout/radial5"/>
    <dgm:cxn modelId="{C8F2F2D7-BEDE-4CB9-AAF5-3657D4308FF1}" type="presParOf" srcId="{242CFBD1-8567-46FC-8CD3-724B1D6AA5D5}" destId="{A199F9DA-19A4-4D5C-A53E-4466C09AE4DB}" srcOrd="1" destOrd="0" presId="urn:microsoft.com/office/officeart/2005/8/layout/radial5"/>
    <dgm:cxn modelId="{99472DC3-5CB9-4869-AFCE-DC7ADA506EF7}" type="presParOf" srcId="{A199F9DA-19A4-4D5C-A53E-4466C09AE4DB}" destId="{875245E0-033E-45DE-BB02-43B39F82AFBE}" srcOrd="0" destOrd="0" presId="urn:microsoft.com/office/officeart/2005/8/layout/radial5"/>
    <dgm:cxn modelId="{64BFA7A0-F119-47A3-B21B-A0076045BA27}" type="presParOf" srcId="{242CFBD1-8567-46FC-8CD3-724B1D6AA5D5}" destId="{8A58C9AC-41FB-4E6D-85B2-7B2B269AFBE4}" srcOrd="2" destOrd="0" presId="urn:microsoft.com/office/officeart/2005/8/layout/radial5"/>
    <dgm:cxn modelId="{653D431E-20E1-44DA-A837-68623271849F}" type="presParOf" srcId="{242CFBD1-8567-46FC-8CD3-724B1D6AA5D5}" destId="{BCCEE225-F6CE-4ACD-97E9-C5DC42C94436}" srcOrd="3" destOrd="0" presId="urn:microsoft.com/office/officeart/2005/8/layout/radial5"/>
    <dgm:cxn modelId="{6297E80E-AD77-4A97-B731-BC5668A57D43}" type="presParOf" srcId="{BCCEE225-F6CE-4ACD-97E9-C5DC42C94436}" destId="{6B9D4A02-3015-4AF5-8081-32551D6D490D}" srcOrd="0" destOrd="0" presId="urn:microsoft.com/office/officeart/2005/8/layout/radial5"/>
    <dgm:cxn modelId="{F603D8EF-E37F-44ED-921D-799E44D9BC7A}" type="presParOf" srcId="{242CFBD1-8567-46FC-8CD3-724B1D6AA5D5}" destId="{D5F83421-AC89-4C34-8F4D-8761FE5CE804}" srcOrd="4" destOrd="0" presId="urn:microsoft.com/office/officeart/2005/8/layout/radial5"/>
    <dgm:cxn modelId="{133E397E-6983-482F-805F-2F7E177A854C}" type="presParOf" srcId="{242CFBD1-8567-46FC-8CD3-724B1D6AA5D5}" destId="{03D3F666-FC26-424F-B1CF-45AA79E7FC4A}" srcOrd="5" destOrd="0" presId="urn:microsoft.com/office/officeart/2005/8/layout/radial5"/>
    <dgm:cxn modelId="{B15EE094-42B2-4A9B-8963-37A5468A30F6}" type="presParOf" srcId="{03D3F666-FC26-424F-B1CF-45AA79E7FC4A}" destId="{D9FD4EDA-EE62-4382-B922-4AC977DD892F}" srcOrd="0" destOrd="0" presId="urn:microsoft.com/office/officeart/2005/8/layout/radial5"/>
    <dgm:cxn modelId="{79E86DA1-202D-4ED4-91F5-9779F797F677}" type="presParOf" srcId="{242CFBD1-8567-46FC-8CD3-724B1D6AA5D5}" destId="{E933F5E4-5D0E-4182-8706-754944F4BB90}" srcOrd="6" destOrd="0" presId="urn:microsoft.com/office/officeart/2005/8/layout/radial5"/>
    <dgm:cxn modelId="{8AB95AC4-13CD-4961-A37B-11144235755E}" type="presParOf" srcId="{242CFBD1-8567-46FC-8CD3-724B1D6AA5D5}" destId="{B8A3DE7B-6E4B-429C-B219-7FA9F413E949}" srcOrd="7" destOrd="0" presId="urn:microsoft.com/office/officeart/2005/8/layout/radial5"/>
    <dgm:cxn modelId="{3083D4D1-46FA-4E48-A6BD-ED31E0D3B11B}" type="presParOf" srcId="{B8A3DE7B-6E4B-429C-B219-7FA9F413E949}" destId="{08977AE5-60FF-42EE-8A52-BE79611CACC9}" srcOrd="0" destOrd="0" presId="urn:microsoft.com/office/officeart/2005/8/layout/radial5"/>
    <dgm:cxn modelId="{4C329216-8DF7-4FD5-A58C-6655457A6004}" type="presParOf" srcId="{242CFBD1-8567-46FC-8CD3-724B1D6AA5D5}" destId="{78F2473A-8840-4DB6-9D0E-41E4D0D6B283}"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AC733B-6A04-470E-BF29-99A5530D8FE9}"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tr-TR"/>
        </a:p>
      </dgm:t>
    </dgm:pt>
    <dgm:pt modelId="{53654F16-C4A6-47CE-B940-7AD9331A85E8}">
      <dgm:prSet phldrT="[Metin]"/>
      <dgm:spPr/>
      <dgm:t>
        <a:bodyPr/>
        <a:lstStyle/>
        <a:p>
          <a:r>
            <a:rPr lang="tr-TR" b="1" dirty="0">
              <a:effectLst>
                <a:outerShdw blurRad="38100" dist="38100" dir="2700000" algn="tl">
                  <a:srgbClr val="000000">
                    <a:alpha val="43137"/>
                  </a:srgbClr>
                </a:outerShdw>
              </a:effectLst>
            </a:rPr>
            <a:t>BİYOMALZEMELER</a:t>
          </a:r>
        </a:p>
      </dgm:t>
    </dgm:pt>
    <dgm:pt modelId="{A7F09100-54B8-49FE-88A3-878341CB49B1}" type="parTrans" cxnId="{AD03C425-BCFA-4C3F-BE31-3BFE42709CAB}">
      <dgm:prSet/>
      <dgm:spPr/>
      <dgm:t>
        <a:bodyPr/>
        <a:lstStyle/>
        <a:p>
          <a:endParaRPr lang="tr-TR"/>
        </a:p>
      </dgm:t>
    </dgm:pt>
    <dgm:pt modelId="{38923D94-0313-42D4-90BE-54724B1B1DD8}" type="sibTrans" cxnId="{AD03C425-BCFA-4C3F-BE31-3BFE42709CAB}">
      <dgm:prSet/>
      <dgm:spPr/>
      <dgm:t>
        <a:bodyPr/>
        <a:lstStyle/>
        <a:p>
          <a:endParaRPr lang="tr-TR"/>
        </a:p>
      </dgm:t>
    </dgm:pt>
    <dgm:pt modelId="{EB127E2B-6566-40DE-8AD3-1D223D8E0099}">
      <dgm:prSet phldrT="[Metin]"/>
      <dgm:spPr/>
      <dgm:t>
        <a:bodyPr/>
        <a:lstStyle/>
        <a:p>
          <a:r>
            <a:rPr lang="tr-TR" dirty="0"/>
            <a:t>BİYOMETALLER</a:t>
          </a:r>
        </a:p>
      </dgm:t>
    </dgm:pt>
    <dgm:pt modelId="{88D8894C-F361-4D5F-8458-ABB21ABB52C2}" type="parTrans" cxnId="{A0DA05A9-3A02-45C3-9885-95026D710C4C}">
      <dgm:prSet/>
      <dgm:spPr/>
      <dgm:t>
        <a:bodyPr/>
        <a:lstStyle/>
        <a:p>
          <a:endParaRPr lang="tr-TR"/>
        </a:p>
      </dgm:t>
    </dgm:pt>
    <dgm:pt modelId="{02DE86D5-5D1B-4CFD-98C1-7AF4C911A6D8}" type="sibTrans" cxnId="{A0DA05A9-3A02-45C3-9885-95026D710C4C}">
      <dgm:prSet/>
      <dgm:spPr/>
      <dgm:t>
        <a:bodyPr/>
        <a:lstStyle/>
        <a:p>
          <a:endParaRPr lang="tr-TR"/>
        </a:p>
      </dgm:t>
    </dgm:pt>
    <dgm:pt modelId="{804F5D13-DE2C-40AC-8484-D89BCF07F00A}">
      <dgm:prSet phldrT="[Metin]"/>
      <dgm:spPr/>
      <dgm:t>
        <a:bodyPr/>
        <a:lstStyle/>
        <a:p>
          <a:r>
            <a:rPr lang="tr-TR" dirty="0"/>
            <a:t>BİYOPOLİMERLER</a:t>
          </a:r>
        </a:p>
      </dgm:t>
    </dgm:pt>
    <dgm:pt modelId="{943F26C4-FFF0-424C-B596-23819CD35A27}" type="parTrans" cxnId="{F3F993F9-3DB5-401D-B537-36CB84C922BB}">
      <dgm:prSet/>
      <dgm:spPr/>
      <dgm:t>
        <a:bodyPr/>
        <a:lstStyle/>
        <a:p>
          <a:endParaRPr lang="tr-TR"/>
        </a:p>
      </dgm:t>
    </dgm:pt>
    <dgm:pt modelId="{05FE6DE8-AE82-46AB-8D46-66A8CD33F78C}" type="sibTrans" cxnId="{F3F993F9-3DB5-401D-B537-36CB84C922BB}">
      <dgm:prSet/>
      <dgm:spPr/>
      <dgm:t>
        <a:bodyPr/>
        <a:lstStyle/>
        <a:p>
          <a:endParaRPr lang="tr-TR"/>
        </a:p>
      </dgm:t>
    </dgm:pt>
    <dgm:pt modelId="{A84D3FB4-6694-46D4-88DD-D4C37D18D0B0}">
      <dgm:prSet phldrT="[Metin]"/>
      <dgm:spPr/>
      <dgm:t>
        <a:bodyPr/>
        <a:lstStyle/>
        <a:p>
          <a:r>
            <a:rPr lang="tr-TR" dirty="0"/>
            <a:t>BİYOSERAMİKLER</a:t>
          </a:r>
        </a:p>
      </dgm:t>
    </dgm:pt>
    <dgm:pt modelId="{8EF16A2D-AB7E-4632-89CF-0AD890ECEE29}" type="parTrans" cxnId="{0FB429F0-3FEB-437E-98A3-AB7A9EC78F89}">
      <dgm:prSet/>
      <dgm:spPr/>
      <dgm:t>
        <a:bodyPr/>
        <a:lstStyle/>
        <a:p>
          <a:endParaRPr lang="tr-TR"/>
        </a:p>
      </dgm:t>
    </dgm:pt>
    <dgm:pt modelId="{5B80754F-2276-4720-A3D3-A9A419BA8723}" type="sibTrans" cxnId="{0FB429F0-3FEB-437E-98A3-AB7A9EC78F89}">
      <dgm:prSet/>
      <dgm:spPr/>
      <dgm:t>
        <a:bodyPr/>
        <a:lstStyle/>
        <a:p>
          <a:endParaRPr lang="tr-TR"/>
        </a:p>
      </dgm:t>
    </dgm:pt>
    <dgm:pt modelId="{88D24337-DBEF-4750-A5F8-3B3F735E452D}">
      <dgm:prSet phldrT="[Metin]"/>
      <dgm:spPr/>
      <dgm:t>
        <a:bodyPr/>
        <a:lstStyle/>
        <a:p>
          <a:r>
            <a:rPr lang="tr-TR" dirty="0"/>
            <a:t>BİYOKOMPOZİTLER</a:t>
          </a:r>
        </a:p>
      </dgm:t>
    </dgm:pt>
    <dgm:pt modelId="{C157F36C-8068-468A-A3A5-99439AE74DD5}" type="parTrans" cxnId="{DF9E8B13-B800-43AE-A6F9-B5756A2C547A}">
      <dgm:prSet/>
      <dgm:spPr/>
      <dgm:t>
        <a:bodyPr/>
        <a:lstStyle/>
        <a:p>
          <a:endParaRPr lang="tr-TR"/>
        </a:p>
      </dgm:t>
    </dgm:pt>
    <dgm:pt modelId="{B1C8E834-CE2D-472B-9672-5D1DF8FB263B}" type="sibTrans" cxnId="{DF9E8B13-B800-43AE-A6F9-B5756A2C547A}">
      <dgm:prSet/>
      <dgm:spPr/>
      <dgm:t>
        <a:bodyPr/>
        <a:lstStyle/>
        <a:p>
          <a:endParaRPr lang="tr-TR"/>
        </a:p>
      </dgm:t>
    </dgm:pt>
    <dgm:pt modelId="{CC71C574-1C0A-4D28-ACA7-192D40C01B47}" type="pres">
      <dgm:prSet presAssocID="{7BAC733B-6A04-470E-BF29-99A5530D8FE9}" presName="composite" presStyleCnt="0">
        <dgm:presLayoutVars>
          <dgm:chMax val="1"/>
          <dgm:dir/>
          <dgm:resizeHandles val="exact"/>
        </dgm:presLayoutVars>
      </dgm:prSet>
      <dgm:spPr/>
      <dgm:t>
        <a:bodyPr/>
        <a:lstStyle/>
        <a:p>
          <a:endParaRPr lang="tr-TR"/>
        </a:p>
      </dgm:t>
    </dgm:pt>
    <dgm:pt modelId="{CA4EDA8A-AC05-43F8-873D-F889A7D8FE65}" type="pres">
      <dgm:prSet presAssocID="{7BAC733B-6A04-470E-BF29-99A5530D8FE9}" presName="radial" presStyleCnt="0">
        <dgm:presLayoutVars>
          <dgm:animLvl val="ctr"/>
        </dgm:presLayoutVars>
      </dgm:prSet>
      <dgm:spPr/>
    </dgm:pt>
    <dgm:pt modelId="{92D569ED-EED4-4A0B-B0AF-EE54BFD0009B}" type="pres">
      <dgm:prSet presAssocID="{53654F16-C4A6-47CE-B940-7AD9331A85E8}" presName="centerShape" presStyleLbl="vennNode1" presStyleIdx="0" presStyleCnt="5" custScaleX="90596" custScaleY="90596" custLinFactNeighborY="4690"/>
      <dgm:spPr/>
      <dgm:t>
        <a:bodyPr/>
        <a:lstStyle/>
        <a:p>
          <a:endParaRPr lang="tr-TR"/>
        </a:p>
      </dgm:t>
    </dgm:pt>
    <dgm:pt modelId="{077FBB3E-ACD1-4920-A781-C4E7B3A0AA55}" type="pres">
      <dgm:prSet presAssocID="{EB127E2B-6566-40DE-8AD3-1D223D8E0099}" presName="node" presStyleLbl="vennNode1" presStyleIdx="1" presStyleCnt="5" custScaleX="181193" custScaleY="181193" custRadScaleRad="100758" custRadScaleInc="5">
        <dgm:presLayoutVars>
          <dgm:bulletEnabled val="1"/>
        </dgm:presLayoutVars>
      </dgm:prSet>
      <dgm:spPr/>
      <dgm:t>
        <a:bodyPr/>
        <a:lstStyle/>
        <a:p>
          <a:endParaRPr lang="tr-TR"/>
        </a:p>
      </dgm:t>
    </dgm:pt>
    <dgm:pt modelId="{8755F8E1-A9B8-4E4A-AACD-A584D3C0AC57}" type="pres">
      <dgm:prSet presAssocID="{804F5D13-DE2C-40AC-8484-D89BCF07F00A}" presName="node" presStyleLbl="vennNode1" presStyleIdx="2" presStyleCnt="5" custScaleX="181193" custScaleY="181193" custRadScaleRad="119567" custRadScaleInc="-4403">
        <dgm:presLayoutVars>
          <dgm:bulletEnabled val="1"/>
        </dgm:presLayoutVars>
      </dgm:prSet>
      <dgm:spPr/>
      <dgm:t>
        <a:bodyPr/>
        <a:lstStyle/>
        <a:p>
          <a:endParaRPr lang="tr-TR"/>
        </a:p>
      </dgm:t>
    </dgm:pt>
    <dgm:pt modelId="{D3EB610A-BC21-4E64-951F-8BA99D66AC53}" type="pres">
      <dgm:prSet presAssocID="{A84D3FB4-6694-46D4-88DD-D4C37D18D0B0}" presName="node" presStyleLbl="vennNode1" presStyleIdx="3" presStyleCnt="5" custScaleX="181193" custScaleY="181193" custRadScaleRad="119567" custRadScaleInc="4403">
        <dgm:presLayoutVars>
          <dgm:bulletEnabled val="1"/>
        </dgm:presLayoutVars>
      </dgm:prSet>
      <dgm:spPr/>
      <dgm:t>
        <a:bodyPr/>
        <a:lstStyle/>
        <a:p>
          <a:endParaRPr lang="tr-TR"/>
        </a:p>
      </dgm:t>
    </dgm:pt>
    <dgm:pt modelId="{E8F7F53A-CDAD-489F-B081-0856BA11029C}" type="pres">
      <dgm:prSet presAssocID="{88D24337-DBEF-4750-A5F8-3B3F735E452D}" presName="node" presStyleLbl="vennNode1" presStyleIdx="4" presStyleCnt="5" custScaleX="181349" custScaleY="181349" custRadScaleRad="118192">
        <dgm:presLayoutVars>
          <dgm:bulletEnabled val="1"/>
        </dgm:presLayoutVars>
      </dgm:prSet>
      <dgm:spPr/>
      <dgm:t>
        <a:bodyPr/>
        <a:lstStyle/>
        <a:p>
          <a:endParaRPr lang="tr-TR"/>
        </a:p>
      </dgm:t>
    </dgm:pt>
  </dgm:ptLst>
  <dgm:cxnLst>
    <dgm:cxn modelId="{DF9E8B13-B800-43AE-A6F9-B5756A2C547A}" srcId="{53654F16-C4A6-47CE-B940-7AD9331A85E8}" destId="{88D24337-DBEF-4750-A5F8-3B3F735E452D}" srcOrd="3" destOrd="0" parTransId="{C157F36C-8068-468A-A3A5-99439AE74DD5}" sibTransId="{B1C8E834-CE2D-472B-9672-5D1DF8FB263B}"/>
    <dgm:cxn modelId="{A0DA05A9-3A02-45C3-9885-95026D710C4C}" srcId="{53654F16-C4A6-47CE-B940-7AD9331A85E8}" destId="{EB127E2B-6566-40DE-8AD3-1D223D8E0099}" srcOrd="0" destOrd="0" parTransId="{88D8894C-F361-4D5F-8458-ABB21ABB52C2}" sibTransId="{02DE86D5-5D1B-4CFD-98C1-7AF4C911A6D8}"/>
    <dgm:cxn modelId="{E0414E9E-3352-4892-950A-036BFFCADEDE}" type="presOf" srcId="{88D24337-DBEF-4750-A5F8-3B3F735E452D}" destId="{E8F7F53A-CDAD-489F-B081-0856BA11029C}" srcOrd="0" destOrd="0" presId="urn:microsoft.com/office/officeart/2005/8/layout/radial3"/>
    <dgm:cxn modelId="{8445DC29-A768-465C-9C3D-D54927AB1F09}" type="presOf" srcId="{804F5D13-DE2C-40AC-8484-D89BCF07F00A}" destId="{8755F8E1-A9B8-4E4A-AACD-A584D3C0AC57}" srcOrd="0" destOrd="0" presId="urn:microsoft.com/office/officeart/2005/8/layout/radial3"/>
    <dgm:cxn modelId="{0FB429F0-3FEB-437E-98A3-AB7A9EC78F89}" srcId="{53654F16-C4A6-47CE-B940-7AD9331A85E8}" destId="{A84D3FB4-6694-46D4-88DD-D4C37D18D0B0}" srcOrd="2" destOrd="0" parTransId="{8EF16A2D-AB7E-4632-89CF-0AD890ECEE29}" sibTransId="{5B80754F-2276-4720-A3D3-A9A419BA8723}"/>
    <dgm:cxn modelId="{CE054E8E-EBE0-4AA7-B79F-9D2464319F55}" type="presOf" srcId="{7BAC733B-6A04-470E-BF29-99A5530D8FE9}" destId="{CC71C574-1C0A-4D28-ACA7-192D40C01B47}" srcOrd="0" destOrd="0" presId="urn:microsoft.com/office/officeart/2005/8/layout/radial3"/>
    <dgm:cxn modelId="{AD03C425-BCFA-4C3F-BE31-3BFE42709CAB}" srcId="{7BAC733B-6A04-470E-BF29-99A5530D8FE9}" destId="{53654F16-C4A6-47CE-B940-7AD9331A85E8}" srcOrd="0" destOrd="0" parTransId="{A7F09100-54B8-49FE-88A3-878341CB49B1}" sibTransId="{38923D94-0313-42D4-90BE-54724B1B1DD8}"/>
    <dgm:cxn modelId="{3D09D93E-3CC7-49F3-89B5-8ABCDFBDF91F}" type="presOf" srcId="{A84D3FB4-6694-46D4-88DD-D4C37D18D0B0}" destId="{D3EB610A-BC21-4E64-951F-8BA99D66AC53}" srcOrd="0" destOrd="0" presId="urn:microsoft.com/office/officeart/2005/8/layout/radial3"/>
    <dgm:cxn modelId="{8B8A63EC-1E30-4D3F-A2F4-CF278C76E9D3}" type="presOf" srcId="{EB127E2B-6566-40DE-8AD3-1D223D8E0099}" destId="{077FBB3E-ACD1-4920-A781-C4E7B3A0AA55}" srcOrd="0" destOrd="0" presId="urn:microsoft.com/office/officeart/2005/8/layout/radial3"/>
    <dgm:cxn modelId="{45755B04-5CC6-4C64-B3E6-4907CD0017BC}" type="presOf" srcId="{53654F16-C4A6-47CE-B940-7AD9331A85E8}" destId="{92D569ED-EED4-4A0B-B0AF-EE54BFD0009B}" srcOrd="0" destOrd="0" presId="urn:microsoft.com/office/officeart/2005/8/layout/radial3"/>
    <dgm:cxn modelId="{F3F993F9-3DB5-401D-B537-36CB84C922BB}" srcId="{53654F16-C4A6-47CE-B940-7AD9331A85E8}" destId="{804F5D13-DE2C-40AC-8484-D89BCF07F00A}" srcOrd="1" destOrd="0" parTransId="{943F26C4-FFF0-424C-B596-23819CD35A27}" sibTransId="{05FE6DE8-AE82-46AB-8D46-66A8CD33F78C}"/>
    <dgm:cxn modelId="{88C27EEB-8CEB-404F-96F4-FF80A0A9598E}" type="presParOf" srcId="{CC71C574-1C0A-4D28-ACA7-192D40C01B47}" destId="{CA4EDA8A-AC05-43F8-873D-F889A7D8FE65}" srcOrd="0" destOrd="0" presId="urn:microsoft.com/office/officeart/2005/8/layout/radial3"/>
    <dgm:cxn modelId="{4BEC5B7F-D640-42D1-97BE-BFB4626C532F}" type="presParOf" srcId="{CA4EDA8A-AC05-43F8-873D-F889A7D8FE65}" destId="{92D569ED-EED4-4A0B-B0AF-EE54BFD0009B}" srcOrd="0" destOrd="0" presId="urn:microsoft.com/office/officeart/2005/8/layout/radial3"/>
    <dgm:cxn modelId="{13C6CE9D-830B-47CF-BAB4-DEBB310EE3D6}" type="presParOf" srcId="{CA4EDA8A-AC05-43F8-873D-F889A7D8FE65}" destId="{077FBB3E-ACD1-4920-A781-C4E7B3A0AA55}" srcOrd="1" destOrd="0" presId="urn:microsoft.com/office/officeart/2005/8/layout/radial3"/>
    <dgm:cxn modelId="{C077CAAA-5A00-4788-8595-62DE953D0BC4}" type="presParOf" srcId="{CA4EDA8A-AC05-43F8-873D-F889A7D8FE65}" destId="{8755F8E1-A9B8-4E4A-AACD-A584D3C0AC57}" srcOrd="2" destOrd="0" presId="urn:microsoft.com/office/officeart/2005/8/layout/radial3"/>
    <dgm:cxn modelId="{8D761923-AC12-4E86-985F-F73E986E7AD9}" type="presParOf" srcId="{CA4EDA8A-AC05-43F8-873D-F889A7D8FE65}" destId="{D3EB610A-BC21-4E64-951F-8BA99D66AC53}" srcOrd="3" destOrd="0" presId="urn:microsoft.com/office/officeart/2005/8/layout/radial3"/>
    <dgm:cxn modelId="{08B05B7D-ED63-4D51-AB06-B0A5A2B0A5E9}" type="presParOf" srcId="{CA4EDA8A-AC05-43F8-873D-F889A7D8FE65}" destId="{E8F7F53A-CDAD-489F-B081-0856BA11029C}" srcOrd="4"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DADF26-60AA-42DF-B7E3-56BE55B3E07F}" type="doc">
      <dgm:prSet loTypeId="urn:microsoft.com/office/officeart/2005/8/layout/hProcess9" loCatId="process" qsTypeId="urn:microsoft.com/office/officeart/2005/8/quickstyle/simple1" qsCatId="simple" csTypeId="urn:microsoft.com/office/officeart/2005/8/colors/accent1_2" csCatId="accent1" phldr="1"/>
      <dgm:spPr/>
    </dgm:pt>
    <dgm:pt modelId="{EC769D21-377C-4DDE-ABBE-4797DEB96F46}">
      <dgm:prSet phldrT="[Metin]"/>
      <dgm:spPr/>
      <dgm:t>
        <a:bodyPr/>
        <a:lstStyle/>
        <a:p>
          <a:r>
            <a:rPr lang="tr-TR" dirty="0" err="1"/>
            <a:t>MonoMer</a:t>
          </a:r>
          <a:endParaRPr lang="tr-TR" dirty="0"/>
        </a:p>
      </dgm:t>
    </dgm:pt>
    <dgm:pt modelId="{D0D8005F-A03F-4290-B8BD-8D88C267417C}" type="parTrans" cxnId="{166113DD-8696-44BF-BAB3-A71CA72D639B}">
      <dgm:prSet/>
      <dgm:spPr/>
      <dgm:t>
        <a:bodyPr/>
        <a:lstStyle/>
        <a:p>
          <a:endParaRPr lang="tr-TR"/>
        </a:p>
      </dgm:t>
    </dgm:pt>
    <dgm:pt modelId="{40FA885C-89D9-40A6-8B77-92CE1D8A617B}" type="sibTrans" cxnId="{166113DD-8696-44BF-BAB3-A71CA72D639B}">
      <dgm:prSet/>
      <dgm:spPr/>
      <dgm:t>
        <a:bodyPr/>
        <a:lstStyle/>
        <a:p>
          <a:endParaRPr lang="tr-TR"/>
        </a:p>
      </dgm:t>
    </dgm:pt>
    <dgm:pt modelId="{B681E4EA-9B15-45F3-9DF6-2AB515CC2ED8}">
      <dgm:prSet phldrT="[Metin]"/>
      <dgm:spPr/>
      <dgm:t>
        <a:bodyPr/>
        <a:lstStyle/>
        <a:p>
          <a:r>
            <a:rPr lang="tr-TR" dirty="0" err="1"/>
            <a:t>PoliMer</a:t>
          </a:r>
          <a:endParaRPr lang="tr-TR" dirty="0"/>
        </a:p>
      </dgm:t>
    </dgm:pt>
    <dgm:pt modelId="{2D06FD42-97D8-4125-9457-27FEFC0ABB87}" type="parTrans" cxnId="{09AD3F49-4B51-404E-B169-0C9021727427}">
      <dgm:prSet/>
      <dgm:spPr/>
      <dgm:t>
        <a:bodyPr/>
        <a:lstStyle/>
        <a:p>
          <a:endParaRPr lang="tr-TR"/>
        </a:p>
      </dgm:t>
    </dgm:pt>
    <dgm:pt modelId="{3A99D8BF-77AA-4AD3-898B-CF193EFE2618}" type="sibTrans" cxnId="{09AD3F49-4B51-404E-B169-0C9021727427}">
      <dgm:prSet/>
      <dgm:spPr/>
      <dgm:t>
        <a:bodyPr/>
        <a:lstStyle/>
        <a:p>
          <a:endParaRPr lang="tr-TR"/>
        </a:p>
      </dgm:t>
    </dgm:pt>
    <dgm:pt modelId="{1DA261BC-8036-4FC1-BE9A-B5A01E14FC34}" type="pres">
      <dgm:prSet presAssocID="{28DADF26-60AA-42DF-B7E3-56BE55B3E07F}" presName="CompostProcess" presStyleCnt="0">
        <dgm:presLayoutVars>
          <dgm:dir/>
          <dgm:resizeHandles val="exact"/>
        </dgm:presLayoutVars>
      </dgm:prSet>
      <dgm:spPr/>
    </dgm:pt>
    <dgm:pt modelId="{A542236C-061C-4AE1-8C75-5948685B1FAC}" type="pres">
      <dgm:prSet presAssocID="{28DADF26-60AA-42DF-B7E3-56BE55B3E07F}" presName="arrow" presStyleLbl="bgShp" presStyleIdx="0" presStyleCnt="1"/>
      <dgm:spPr/>
    </dgm:pt>
    <dgm:pt modelId="{0CF31B9D-F0B5-4719-A3CC-B2E14BD4B977}" type="pres">
      <dgm:prSet presAssocID="{28DADF26-60AA-42DF-B7E3-56BE55B3E07F}" presName="linearProcess" presStyleCnt="0"/>
      <dgm:spPr/>
    </dgm:pt>
    <dgm:pt modelId="{E63B4FA1-F07F-4D0B-960D-A5272FA41D1A}" type="pres">
      <dgm:prSet presAssocID="{EC769D21-377C-4DDE-ABBE-4797DEB96F46}" presName="textNode" presStyleLbl="node1" presStyleIdx="0" presStyleCnt="2">
        <dgm:presLayoutVars>
          <dgm:bulletEnabled val="1"/>
        </dgm:presLayoutVars>
      </dgm:prSet>
      <dgm:spPr/>
      <dgm:t>
        <a:bodyPr/>
        <a:lstStyle/>
        <a:p>
          <a:endParaRPr lang="tr-TR"/>
        </a:p>
      </dgm:t>
    </dgm:pt>
    <dgm:pt modelId="{C7A8CE78-B220-4B80-9E7C-9B7481DADD73}" type="pres">
      <dgm:prSet presAssocID="{40FA885C-89D9-40A6-8B77-92CE1D8A617B}" presName="sibTrans" presStyleCnt="0"/>
      <dgm:spPr/>
    </dgm:pt>
    <dgm:pt modelId="{9601D636-B5A8-4FA3-8094-2E49E72FA913}" type="pres">
      <dgm:prSet presAssocID="{B681E4EA-9B15-45F3-9DF6-2AB515CC2ED8}" presName="textNode" presStyleLbl="node1" presStyleIdx="1" presStyleCnt="2">
        <dgm:presLayoutVars>
          <dgm:bulletEnabled val="1"/>
        </dgm:presLayoutVars>
      </dgm:prSet>
      <dgm:spPr/>
      <dgm:t>
        <a:bodyPr/>
        <a:lstStyle/>
        <a:p>
          <a:endParaRPr lang="tr-TR"/>
        </a:p>
      </dgm:t>
    </dgm:pt>
  </dgm:ptLst>
  <dgm:cxnLst>
    <dgm:cxn modelId="{989193D1-A32D-4C6D-816E-67468297FB6E}" type="presOf" srcId="{B681E4EA-9B15-45F3-9DF6-2AB515CC2ED8}" destId="{9601D636-B5A8-4FA3-8094-2E49E72FA913}" srcOrd="0" destOrd="0" presId="urn:microsoft.com/office/officeart/2005/8/layout/hProcess9"/>
    <dgm:cxn modelId="{09AD3F49-4B51-404E-B169-0C9021727427}" srcId="{28DADF26-60AA-42DF-B7E3-56BE55B3E07F}" destId="{B681E4EA-9B15-45F3-9DF6-2AB515CC2ED8}" srcOrd="1" destOrd="0" parTransId="{2D06FD42-97D8-4125-9457-27FEFC0ABB87}" sibTransId="{3A99D8BF-77AA-4AD3-898B-CF193EFE2618}"/>
    <dgm:cxn modelId="{166113DD-8696-44BF-BAB3-A71CA72D639B}" srcId="{28DADF26-60AA-42DF-B7E3-56BE55B3E07F}" destId="{EC769D21-377C-4DDE-ABBE-4797DEB96F46}" srcOrd="0" destOrd="0" parTransId="{D0D8005F-A03F-4290-B8BD-8D88C267417C}" sibTransId="{40FA885C-89D9-40A6-8B77-92CE1D8A617B}"/>
    <dgm:cxn modelId="{6BAB74E7-CA7B-4DDB-9238-432AC1E2F59A}" type="presOf" srcId="{28DADF26-60AA-42DF-B7E3-56BE55B3E07F}" destId="{1DA261BC-8036-4FC1-BE9A-B5A01E14FC34}" srcOrd="0" destOrd="0" presId="urn:microsoft.com/office/officeart/2005/8/layout/hProcess9"/>
    <dgm:cxn modelId="{957E6837-08DE-418D-BC73-08B5DF97B824}" type="presOf" srcId="{EC769D21-377C-4DDE-ABBE-4797DEB96F46}" destId="{E63B4FA1-F07F-4D0B-960D-A5272FA41D1A}" srcOrd="0" destOrd="0" presId="urn:microsoft.com/office/officeart/2005/8/layout/hProcess9"/>
    <dgm:cxn modelId="{83DECD9E-D501-464B-8083-760E9B99744F}" type="presParOf" srcId="{1DA261BC-8036-4FC1-BE9A-B5A01E14FC34}" destId="{A542236C-061C-4AE1-8C75-5948685B1FAC}" srcOrd="0" destOrd="0" presId="urn:microsoft.com/office/officeart/2005/8/layout/hProcess9"/>
    <dgm:cxn modelId="{D2F1BECD-86A3-4B9E-A84E-7DD4105473EF}" type="presParOf" srcId="{1DA261BC-8036-4FC1-BE9A-B5A01E14FC34}" destId="{0CF31B9D-F0B5-4719-A3CC-B2E14BD4B977}" srcOrd="1" destOrd="0" presId="urn:microsoft.com/office/officeart/2005/8/layout/hProcess9"/>
    <dgm:cxn modelId="{423548EB-1366-415A-8216-EF3F11A6051D}" type="presParOf" srcId="{0CF31B9D-F0B5-4719-A3CC-B2E14BD4B977}" destId="{E63B4FA1-F07F-4D0B-960D-A5272FA41D1A}" srcOrd="0" destOrd="0" presId="urn:microsoft.com/office/officeart/2005/8/layout/hProcess9"/>
    <dgm:cxn modelId="{B96685B1-2A4C-4E75-8370-47027422B0B1}" type="presParOf" srcId="{0CF31B9D-F0B5-4719-A3CC-B2E14BD4B977}" destId="{C7A8CE78-B220-4B80-9E7C-9B7481DADD73}" srcOrd="1" destOrd="0" presId="urn:microsoft.com/office/officeart/2005/8/layout/hProcess9"/>
    <dgm:cxn modelId="{142C1858-3E0A-455C-AE68-C8CFC0E9AF8D}" type="presParOf" srcId="{0CF31B9D-F0B5-4719-A3CC-B2E14BD4B977}" destId="{9601D636-B5A8-4FA3-8094-2E49E72FA913}"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906280-1E54-45A2-B3EC-DF5D5FF8A1CE}" type="doc">
      <dgm:prSet loTypeId="urn:microsoft.com/office/officeart/2005/8/layout/chevron1" loCatId="process" qsTypeId="urn:microsoft.com/office/officeart/2005/8/quickstyle/simple1" qsCatId="simple" csTypeId="urn:microsoft.com/office/officeart/2005/8/colors/accent1_2" csCatId="accent1" phldr="1"/>
      <dgm:spPr/>
    </dgm:pt>
    <dgm:pt modelId="{C5326111-AD7D-4E6E-AEFE-143462C22228}">
      <dgm:prSet phldrT="[Metin]"/>
      <dgm:spPr/>
      <dgm:t>
        <a:bodyPr/>
        <a:lstStyle/>
        <a:p>
          <a:r>
            <a:rPr lang="tr-TR" dirty="0"/>
            <a:t>in-vitro testler</a:t>
          </a:r>
        </a:p>
      </dgm:t>
    </dgm:pt>
    <dgm:pt modelId="{85846506-4914-41A0-849F-7F1662A56284}" type="parTrans" cxnId="{FC7CE2C5-864F-45FC-9593-832D32BB92C2}">
      <dgm:prSet/>
      <dgm:spPr/>
      <dgm:t>
        <a:bodyPr/>
        <a:lstStyle/>
        <a:p>
          <a:endParaRPr lang="tr-TR"/>
        </a:p>
      </dgm:t>
    </dgm:pt>
    <dgm:pt modelId="{FF1B2DB5-0E96-4C61-8E8C-B44D1959C3B7}" type="sibTrans" cxnId="{FC7CE2C5-864F-45FC-9593-832D32BB92C2}">
      <dgm:prSet/>
      <dgm:spPr/>
      <dgm:t>
        <a:bodyPr/>
        <a:lstStyle/>
        <a:p>
          <a:endParaRPr lang="tr-TR"/>
        </a:p>
      </dgm:t>
    </dgm:pt>
    <dgm:pt modelId="{C1E530F4-D951-47B5-BE18-1F4DB7746340}">
      <dgm:prSet phldrT="[Metin]"/>
      <dgm:spPr/>
      <dgm:t>
        <a:bodyPr/>
        <a:lstStyle/>
        <a:p>
          <a:r>
            <a:rPr lang="tr-TR" dirty="0"/>
            <a:t>in-</a:t>
          </a:r>
          <a:r>
            <a:rPr lang="tr-TR" dirty="0" err="1"/>
            <a:t>vivo</a:t>
          </a:r>
          <a:r>
            <a:rPr lang="tr-TR" dirty="0"/>
            <a:t> Testler (Hayvan Deneyleri)</a:t>
          </a:r>
        </a:p>
      </dgm:t>
    </dgm:pt>
    <dgm:pt modelId="{6FCCE750-689B-49D6-83D2-B00A51A94F77}" type="parTrans" cxnId="{A511FF73-74D0-410C-AF46-5931EF0F74F8}">
      <dgm:prSet/>
      <dgm:spPr/>
      <dgm:t>
        <a:bodyPr/>
        <a:lstStyle/>
        <a:p>
          <a:endParaRPr lang="tr-TR"/>
        </a:p>
      </dgm:t>
    </dgm:pt>
    <dgm:pt modelId="{29B2338E-FAB2-4194-A508-091F28317BBC}" type="sibTrans" cxnId="{A511FF73-74D0-410C-AF46-5931EF0F74F8}">
      <dgm:prSet/>
      <dgm:spPr/>
      <dgm:t>
        <a:bodyPr/>
        <a:lstStyle/>
        <a:p>
          <a:endParaRPr lang="tr-TR"/>
        </a:p>
      </dgm:t>
    </dgm:pt>
    <dgm:pt modelId="{0C9D95FC-3807-4BEE-A25F-57C73058842E}">
      <dgm:prSet phldrT="[Metin]"/>
      <dgm:spPr/>
      <dgm:t>
        <a:bodyPr/>
        <a:lstStyle/>
        <a:p>
          <a:r>
            <a:rPr lang="tr-TR" dirty="0"/>
            <a:t>in-</a:t>
          </a:r>
          <a:r>
            <a:rPr lang="tr-TR" dirty="0" err="1"/>
            <a:t>vivo</a:t>
          </a:r>
          <a:r>
            <a:rPr lang="tr-TR" dirty="0"/>
            <a:t> Testler (Klinik Deneyler)</a:t>
          </a:r>
        </a:p>
      </dgm:t>
    </dgm:pt>
    <dgm:pt modelId="{D3AE2B2B-EC73-4338-8983-4FD4F19A9DC0}" type="parTrans" cxnId="{9B82182D-D234-4D9C-92D3-EB4FBE28A528}">
      <dgm:prSet/>
      <dgm:spPr/>
      <dgm:t>
        <a:bodyPr/>
        <a:lstStyle/>
        <a:p>
          <a:endParaRPr lang="tr-TR"/>
        </a:p>
      </dgm:t>
    </dgm:pt>
    <dgm:pt modelId="{53D9B347-281C-495B-A910-691F39D90A99}" type="sibTrans" cxnId="{9B82182D-D234-4D9C-92D3-EB4FBE28A528}">
      <dgm:prSet/>
      <dgm:spPr/>
      <dgm:t>
        <a:bodyPr/>
        <a:lstStyle/>
        <a:p>
          <a:endParaRPr lang="tr-TR"/>
        </a:p>
      </dgm:t>
    </dgm:pt>
    <dgm:pt modelId="{0BC193ED-8CD4-46AA-BD12-51B37ABB0D5B}" type="pres">
      <dgm:prSet presAssocID="{6F906280-1E54-45A2-B3EC-DF5D5FF8A1CE}" presName="Name0" presStyleCnt="0">
        <dgm:presLayoutVars>
          <dgm:dir/>
          <dgm:animLvl val="lvl"/>
          <dgm:resizeHandles val="exact"/>
        </dgm:presLayoutVars>
      </dgm:prSet>
      <dgm:spPr/>
    </dgm:pt>
    <dgm:pt modelId="{D2AD2EFF-6A98-4EA3-8BBE-CF1483EC0011}" type="pres">
      <dgm:prSet presAssocID="{C5326111-AD7D-4E6E-AEFE-143462C22228}" presName="parTxOnly" presStyleLbl="node1" presStyleIdx="0" presStyleCnt="3">
        <dgm:presLayoutVars>
          <dgm:chMax val="0"/>
          <dgm:chPref val="0"/>
          <dgm:bulletEnabled val="1"/>
        </dgm:presLayoutVars>
      </dgm:prSet>
      <dgm:spPr/>
      <dgm:t>
        <a:bodyPr/>
        <a:lstStyle/>
        <a:p>
          <a:endParaRPr lang="tr-TR"/>
        </a:p>
      </dgm:t>
    </dgm:pt>
    <dgm:pt modelId="{2BB66CBD-3C17-43A6-89BD-41B078840D70}" type="pres">
      <dgm:prSet presAssocID="{FF1B2DB5-0E96-4C61-8E8C-B44D1959C3B7}" presName="parTxOnlySpace" presStyleCnt="0"/>
      <dgm:spPr/>
    </dgm:pt>
    <dgm:pt modelId="{16558372-D73B-4072-9F3E-2123A0739CFB}" type="pres">
      <dgm:prSet presAssocID="{C1E530F4-D951-47B5-BE18-1F4DB7746340}" presName="parTxOnly" presStyleLbl="node1" presStyleIdx="1" presStyleCnt="3">
        <dgm:presLayoutVars>
          <dgm:chMax val="0"/>
          <dgm:chPref val="0"/>
          <dgm:bulletEnabled val="1"/>
        </dgm:presLayoutVars>
      </dgm:prSet>
      <dgm:spPr/>
      <dgm:t>
        <a:bodyPr/>
        <a:lstStyle/>
        <a:p>
          <a:endParaRPr lang="tr-TR"/>
        </a:p>
      </dgm:t>
    </dgm:pt>
    <dgm:pt modelId="{4677DF27-8D8B-466D-8983-EE6AD17C5C1E}" type="pres">
      <dgm:prSet presAssocID="{29B2338E-FAB2-4194-A508-091F28317BBC}" presName="parTxOnlySpace" presStyleCnt="0"/>
      <dgm:spPr/>
    </dgm:pt>
    <dgm:pt modelId="{532320B2-3948-4F03-BF6B-6A5A34D7AF12}" type="pres">
      <dgm:prSet presAssocID="{0C9D95FC-3807-4BEE-A25F-57C73058842E}" presName="parTxOnly" presStyleLbl="node1" presStyleIdx="2" presStyleCnt="3">
        <dgm:presLayoutVars>
          <dgm:chMax val="0"/>
          <dgm:chPref val="0"/>
          <dgm:bulletEnabled val="1"/>
        </dgm:presLayoutVars>
      </dgm:prSet>
      <dgm:spPr/>
      <dgm:t>
        <a:bodyPr/>
        <a:lstStyle/>
        <a:p>
          <a:endParaRPr lang="tr-TR"/>
        </a:p>
      </dgm:t>
    </dgm:pt>
  </dgm:ptLst>
  <dgm:cxnLst>
    <dgm:cxn modelId="{324C5A15-2AD2-45A9-885B-F922D0E15B91}" type="presOf" srcId="{0C9D95FC-3807-4BEE-A25F-57C73058842E}" destId="{532320B2-3948-4F03-BF6B-6A5A34D7AF12}" srcOrd="0" destOrd="0" presId="urn:microsoft.com/office/officeart/2005/8/layout/chevron1"/>
    <dgm:cxn modelId="{A43D8B4A-CE64-4094-B185-D9FAAA6B4832}" type="presOf" srcId="{6F906280-1E54-45A2-B3EC-DF5D5FF8A1CE}" destId="{0BC193ED-8CD4-46AA-BD12-51B37ABB0D5B}" srcOrd="0" destOrd="0" presId="urn:microsoft.com/office/officeart/2005/8/layout/chevron1"/>
    <dgm:cxn modelId="{9B82182D-D234-4D9C-92D3-EB4FBE28A528}" srcId="{6F906280-1E54-45A2-B3EC-DF5D5FF8A1CE}" destId="{0C9D95FC-3807-4BEE-A25F-57C73058842E}" srcOrd="2" destOrd="0" parTransId="{D3AE2B2B-EC73-4338-8983-4FD4F19A9DC0}" sibTransId="{53D9B347-281C-495B-A910-691F39D90A99}"/>
    <dgm:cxn modelId="{A511FF73-74D0-410C-AF46-5931EF0F74F8}" srcId="{6F906280-1E54-45A2-B3EC-DF5D5FF8A1CE}" destId="{C1E530F4-D951-47B5-BE18-1F4DB7746340}" srcOrd="1" destOrd="0" parTransId="{6FCCE750-689B-49D6-83D2-B00A51A94F77}" sibTransId="{29B2338E-FAB2-4194-A508-091F28317BBC}"/>
    <dgm:cxn modelId="{FC7CE2C5-864F-45FC-9593-832D32BB92C2}" srcId="{6F906280-1E54-45A2-B3EC-DF5D5FF8A1CE}" destId="{C5326111-AD7D-4E6E-AEFE-143462C22228}" srcOrd="0" destOrd="0" parTransId="{85846506-4914-41A0-849F-7F1662A56284}" sibTransId="{FF1B2DB5-0E96-4C61-8E8C-B44D1959C3B7}"/>
    <dgm:cxn modelId="{52661D3E-10D9-4B10-8E90-84525B972B0A}" type="presOf" srcId="{C1E530F4-D951-47B5-BE18-1F4DB7746340}" destId="{16558372-D73B-4072-9F3E-2123A0739CFB}" srcOrd="0" destOrd="0" presId="urn:microsoft.com/office/officeart/2005/8/layout/chevron1"/>
    <dgm:cxn modelId="{BF9DB417-29AD-4AE5-9AAD-022CA2086FD5}" type="presOf" srcId="{C5326111-AD7D-4E6E-AEFE-143462C22228}" destId="{D2AD2EFF-6A98-4EA3-8BBE-CF1483EC0011}" srcOrd="0" destOrd="0" presId="urn:microsoft.com/office/officeart/2005/8/layout/chevron1"/>
    <dgm:cxn modelId="{108B7275-DA77-4C41-A935-EB59DA6C39C9}" type="presParOf" srcId="{0BC193ED-8CD4-46AA-BD12-51B37ABB0D5B}" destId="{D2AD2EFF-6A98-4EA3-8BBE-CF1483EC0011}" srcOrd="0" destOrd="0" presId="urn:microsoft.com/office/officeart/2005/8/layout/chevron1"/>
    <dgm:cxn modelId="{CBE2883E-C13C-4F28-9166-EE7B99AAF6BF}" type="presParOf" srcId="{0BC193ED-8CD4-46AA-BD12-51B37ABB0D5B}" destId="{2BB66CBD-3C17-43A6-89BD-41B078840D70}" srcOrd="1" destOrd="0" presId="urn:microsoft.com/office/officeart/2005/8/layout/chevron1"/>
    <dgm:cxn modelId="{89014FB5-FB6E-4E98-B369-30E0C205634C}" type="presParOf" srcId="{0BC193ED-8CD4-46AA-BD12-51B37ABB0D5B}" destId="{16558372-D73B-4072-9F3E-2123A0739CFB}" srcOrd="2" destOrd="0" presId="urn:microsoft.com/office/officeart/2005/8/layout/chevron1"/>
    <dgm:cxn modelId="{0591C8CA-A636-4492-8282-60434DCE03EA}" type="presParOf" srcId="{0BC193ED-8CD4-46AA-BD12-51B37ABB0D5B}" destId="{4677DF27-8D8B-466D-8983-EE6AD17C5C1E}" srcOrd="3" destOrd="0" presId="urn:microsoft.com/office/officeart/2005/8/layout/chevron1"/>
    <dgm:cxn modelId="{01383418-0304-4B59-8ADE-A47E05347B4F}" type="presParOf" srcId="{0BC193ED-8CD4-46AA-BD12-51B37ABB0D5B}" destId="{532320B2-3948-4F03-BF6B-6A5A34D7AF12}"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4EFA4A-C893-4920-8CB3-962EAA1F0D2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tr-TR"/>
        </a:p>
      </dgm:t>
    </dgm:pt>
    <dgm:pt modelId="{6ABD0C0B-34DE-4DF7-8676-69728D43BF4E}">
      <dgm:prSet phldrT="[Metin]" custT="1"/>
      <dgm:spPr/>
      <dgm:t>
        <a:bodyPr/>
        <a:lstStyle/>
        <a:p>
          <a:r>
            <a:rPr lang="tr-TR" sz="1600" dirty="0"/>
            <a:t>in-</a:t>
          </a:r>
          <a:r>
            <a:rPr lang="tr-TR" sz="1600" dirty="0" err="1"/>
            <a:t>vivo</a:t>
          </a:r>
          <a:r>
            <a:rPr lang="tr-TR" sz="1600" dirty="0"/>
            <a:t> testler</a:t>
          </a:r>
        </a:p>
      </dgm:t>
    </dgm:pt>
    <dgm:pt modelId="{13D5D980-DBAE-4A81-82EC-4F4D3501EBA7}" type="parTrans" cxnId="{A375BD56-B1BE-4995-BDFF-05296C807F07}">
      <dgm:prSet/>
      <dgm:spPr/>
      <dgm:t>
        <a:bodyPr/>
        <a:lstStyle/>
        <a:p>
          <a:endParaRPr lang="tr-TR"/>
        </a:p>
      </dgm:t>
    </dgm:pt>
    <dgm:pt modelId="{0226FB09-2BDD-43A6-9694-87A902319BB6}" type="sibTrans" cxnId="{A375BD56-B1BE-4995-BDFF-05296C807F07}">
      <dgm:prSet/>
      <dgm:spPr/>
      <dgm:t>
        <a:bodyPr/>
        <a:lstStyle/>
        <a:p>
          <a:endParaRPr lang="tr-TR"/>
        </a:p>
      </dgm:t>
    </dgm:pt>
    <dgm:pt modelId="{25653A84-1E7E-4641-844A-1EC05A1FCF8C}">
      <dgm:prSet phldrT="[Metin]" custT="1"/>
      <dgm:spPr/>
      <dgm:t>
        <a:bodyPr/>
        <a:lstStyle/>
        <a:p>
          <a:r>
            <a:rPr lang="tr-TR" sz="900" dirty="0" err="1"/>
            <a:t>Sensitization</a:t>
          </a:r>
          <a:r>
            <a:rPr lang="tr-TR" sz="900" dirty="0"/>
            <a:t> </a:t>
          </a:r>
        </a:p>
        <a:p>
          <a:r>
            <a:rPr lang="tr-TR" sz="900" dirty="0"/>
            <a:t>(Alerji) </a:t>
          </a:r>
        </a:p>
      </dgm:t>
    </dgm:pt>
    <dgm:pt modelId="{F1C5693C-4B64-4E5F-947C-5D6393E3390C}" type="parTrans" cxnId="{479D1152-3344-43A9-B24A-4BC2701127F0}">
      <dgm:prSet/>
      <dgm:spPr/>
      <dgm:t>
        <a:bodyPr/>
        <a:lstStyle/>
        <a:p>
          <a:endParaRPr lang="tr-TR"/>
        </a:p>
      </dgm:t>
    </dgm:pt>
    <dgm:pt modelId="{CA7F0183-82F7-42A2-A25B-5148604D22C0}" type="sibTrans" cxnId="{479D1152-3344-43A9-B24A-4BC2701127F0}">
      <dgm:prSet/>
      <dgm:spPr/>
      <dgm:t>
        <a:bodyPr/>
        <a:lstStyle/>
        <a:p>
          <a:endParaRPr lang="tr-TR"/>
        </a:p>
      </dgm:t>
    </dgm:pt>
    <dgm:pt modelId="{E2DD5BC7-235D-405C-A694-BFB8C04B571B}">
      <dgm:prSet phldrT="[Metin]" custT="1"/>
      <dgm:spPr/>
      <dgm:t>
        <a:bodyPr/>
        <a:lstStyle/>
        <a:p>
          <a:r>
            <a:rPr lang="tr-TR" sz="900" dirty="0" err="1"/>
            <a:t>Genotoxicity</a:t>
          </a:r>
          <a:r>
            <a:rPr lang="tr-TR" sz="900" dirty="0"/>
            <a:t> </a:t>
          </a:r>
        </a:p>
        <a:p>
          <a:r>
            <a:rPr lang="tr-TR" sz="900" dirty="0"/>
            <a:t>(</a:t>
          </a:r>
          <a:r>
            <a:rPr lang="tr-TR" sz="900" dirty="0" err="1"/>
            <a:t>Genotoksisite</a:t>
          </a:r>
          <a:r>
            <a:rPr lang="tr-TR" sz="900" dirty="0"/>
            <a:t>)</a:t>
          </a:r>
        </a:p>
      </dgm:t>
    </dgm:pt>
    <dgm:pt modelId="{9FE603FE-74A9-4DFA-A2FA-F3C28CE1BE14}" type="parTrans" cxnId="{BADAAFD2-8B3A-424D-94FC-77337B288A34}">
      <dgm:prSet/>
      <dgm:spPr/>
      <dgm:t>
        <a:bodyPr/>
        <a:lstStyle/>
        <a:p>
          <a:endParaRPr lang="tr-TR"/>
        </a:p>
      </dgm:t>
    </dgm:pt>
    <dgm:pt modelId="{B4B1E1C9-DA62-4DC9-8D6C-DC94237D77EA}" type="sibTrans" cxnId="{BADAAFD2-8B3A-424D-94FC-77337B288A34}">
      <dgm:prSet/>
      <dgm:spPr/>
      <dgm:t>
        <a:bodyPr/>
        <a:lstStyle/>
        <a:p>
          <a:endParaRPr lang="tr-TR"/>
        </a:p>
      </dgm:t>
    </dgm:pt>
    <dgm:pt modelId="{B370AB69-8BF3-48D5-9D1E-5B76A1CF530E}">
      <dgm:prSet phldrT="[Metin]" custT="1"/>
      <dgm:spPr/>
      <dgm:t>
        <a:bodyPr/>
        <a:lstStyle/>
        <a:p>
          <a:r>
            <a:rPr lang="tr-TR" sz="900" dirty="0" err="1"/>
            <a:t>Subchronic</a:t>
          </a:r>
          <a:r>
            <a:rPr lang="tr-TR" sz="900" dirty="0"/>
            <a:t> </a:t>
          </a:r>
          <a:r>
            <a:rPr lang="tr-TR" sz="900" dirty="0" err="1"/>
            <a:t>Toxicity</a:t>
          </a:r>
          <a:r>
            <a:rPr lang="tr-TR" sz="900" dirty="0"/>
            <a:t> </a:t>
          </a:r>
        </a:p>
        <a:p>
          <a:r>
            <a:rPr lang="tr-TR" sz="900" dirty="0"/>
            <a:t>(Kısa Süreli </a:t>
          </a:r>
          <a:r>
            <a:rPr lang="tr-TR" sz="900" dirty="0" err="1"/>
            <a:t>Toksisite</a:t>
          </a:r>
          <a:r>
            <a:rPr lang="tr-TR" sz="900" dirty="0"/>
            <a:t>)</a:t>
          </a:r>
        </a:p>
      </dgm:t>
    </dgm:pt>
    <dgm:pt modelId="{4E4A8B14-AD33-47CB-AD89-ADD637C83742}" type="parTrans" cxnId="{4145D577-CE20-4928-BA6D-ED95232FAB62}">
      <dgm:prSet/>
      <dgm:spPr/>
      <dgm:t>
        <a:bodyPr/>
        <a:lstStyle/>
        <a:p>
          <a:endParaRPr lang="tr-TR"/>
        </a:p>
      </dgm:t>
    </dgm:pt>
    <dgm:pt modelId="{5BCD9DB0-1AC2-443D-9A9E-EDB5F63B6512}" type="sibTrans" cxnId="{4145D577-CE20-4928-BA6D-ED95232FAB62}">
      <dgm:prSet/>
      <dgm:spPr/>
      <dgm:t>
        <a:bodyPr/>
        <a:lstStyle/>
        <a:p>
          <a:endParaRPr lang="tr-TR"/>
        </a:p>
      </dgm:t>
    </dgm:pt>
    <dgm:pt modelId="{509982EE-F6F2-40CC-B2FF-416581C09EB8}">
      <dgm:prSet phldrT="[Metin]" custT="1"/>
      <dgm:spPr/>
      <dgm:t>
        <a:bodyPr/>
        <a:lstStyle/>
        <a:p>
          <a:r>
            <a:rPr lang="tr-TR" sz="900" dirty="0" err="1"/>
            <a:t>Hemocompatibility</a:t>
          </a:r>
          <a:r>
            <a:rPr lang="tr-TR" sz="900" dirty="0"/>
            <a:t> </a:t>
          </a:r>
        </a:p>
        <a:p>
          <a:endParaRPr lang="tr-TR" sz="900" dirty="0"/>
        </a:p>
        <a:p>
          <a:r>
            <a:rPr lang="tr-TR" sz="900" dirty="0"/>
            <a:t>(Kan Uyumluluğu)</a:t>
          </a:r>
        </a:p>
      </dgm:t>
    </dgm:pt>
    <dgm:pt modelId="{B3EAD626-3A00-4C6B-9124-65F8C051AB9F}" type="parTrans" cxnId="{9AF0C593-4113-4721-8AF7-EA4D4A723B0C}">
      <dgm:prSet/>
      <dgm:spPr/>
      <dgm:t>
        <a:bodyPr/>
        <a:lstStyle/>
        <a:p>
          <a:endParaRPr lang="tr-TR"/>
        </a:p>
      </dgm:t>
    </dgm:pt>
    <dgm:pt modelId="{8CA36D2A-0A8F-4C10-A725-99792C725B40}" type="sibTrans" cxnId="{9AF0C593-4113-4721-8AF7-EA4D4A723B0C}">
      <dgm:prSet/>
      <dgm:spPr/>
      <dgm:t>
        <a:bodyPr/>
        <a:lstStyle/>
        <a:p>
          <a:endParaRPr lang="tr-TR"/>
        </a:p>
      </dgm:t>
    </dgm:pt>
    <dgm:pt modelId="{20FAF504-E6BA-4089-9F27-3DB611EF3B3F}">
      <dgm:prSet phldrT="[Metin]" custT="1"/>
      <dgm:spPr/>
      <dgm:t>
        <a:bodyPr/>
        <a:lstStyle/>
        <a:p>
          <a:r>
            <a:rPr lang="tr-TR" sz="900" dirty="0" err="1"/>
            <a:t>Cytotoxicity</a:t>
          </a:r>
          <a:r>
            <a:rPr lang="tr-TR" sz="900" dirty="0"/>
            <a:t> </a:t>
          </a:r>
        </a:p>
        <a:p>
          <a:r>
            <a:rPr lang="tr-TR" sz="900" dirty="0"/>
            <a:t>(Hücre </a:t>
          </a:r>
          <a:r>
            <a:rPr lang="tr-TR" sz="900" dirty="0" err="1"/>
            <a:t>Toksisitesi</a:t>
          </a:r>
          <a:r>
            <a:rPr lang="tr-TR" sz="900" dirty="0"/>
            <a:t>)</a:t>
          </a:r>
        </a:p>
      </dgm:t>
    </dgm:pt>
    <dgm:pt modelId="{9527C9CB-56E2-4567-A61A-277D4A6D6925}" type="parTrans" cxnId="{A0FEEC41-CBA8-4156-9DAE-4321C56685D4}">
      <dgm:prSet/>
      <dgm:spPr/>
      <dgm:t>
        <a:bodyPr/>
        <a:lstStyle/>
        <a:p>
          <a:endParaRPr lang="tr-TR"/>
        </a:p>
      </dgm:t>
    </dgm:pt>
    <dgm:pt modelId="{89568CE7-3551-4EF4-ABCE-583E0F3AC016}" type="sibTrans" cxnId="{A0FEEC41-CBA8-4156-9DAE-4321C56685D4}">
      <dgm:prSet/>
      <dgm:spPr/>
      <dgm:t>
        <a:bodyPr/>
        <a:lstStyle/>
        <a:p>
          <a:endParaRPr lang="tr-TR"/>
        </a:p>
      </dgm:t>
    </dgm:pt>
    <dgm:pt modelId="{3E5EFFA5-B174-4CB2-AB98-2EF4D895F1BA}">
      <dgm:prSet phldrT="[Metin]" custT="1"/>
      <dgm:spPr/>
      <dgm:t>
        <a:bodyPr/>
        <a:lstStyle/>
        <a:p>
          <a:r>
            <a:rPr lang="tr-TR" sz="900" dirty="0" err="1"/>
            <a:t>Systemic</a:t>
          </a:r>
          <a:r>
            <a:rPr lang="tr-TR" sz="900" dirty="0"/>
            <a:t> </a:t>
          </a:r>
          <a:r>
            <a:rPr lang="tr-TR" sz="900" dirty="0" err="1"/>
            <a:t>Toxicity</a:t>
          </a:r>
          <a:r>
            <a:rPr lang="tr-TR" sz="900" dirty="0"/>
            <a:t> </a:t>
          </a:r>
        </a:p>
        <a:p>
          <a:r>
            <a:rPr lang="tr-TR" sz="900" dirty="0"/>
            <a:t>(Sistemsel </a:t>
          </a:r>
          <a:r>
            <a:rPr lang="tr-TR" sz="900" dirty="0" err="1"/>
            <a:t>Toksisite</a:t>
          </a:r>
          <a:r>
            <a:rPr lang="tr-TR" sz="900" dirty="0"/>
            <a:t>)</a:t>
          </a:r>
        </a:p>
      </dgm:t>
    </dgm:pt>
    <dgm:pt modelId="{3C2CDE4C-DE72-4F0C-A5EA-F1E7CDD5F251}" type="parTrans" cxnId="{B03F2734-6645-4F93-B43D-E1CDB4001FFF}">
      <dgm:prSet/>
      <dgm:spPr/>
      <dgm:t>
        <a:bodyPr/>
        <a:lstStyle/>
        <a:p>
          <a:endParaRPr lang="tr-TR"/>
        </a:p>
      </dgm:t>
    </dgm:pt>
    <dgm:pt modelId="{8DF4F5B2-6B62-40DA-8995-B96AA54C8843}" type="sibTrans" cxnId="{B03F2734-6645-4F93-B43D-E1CDB4001FFF}">
      <dgm:prSet/>
      <dgm:spPr/>
      <dgm:t>
        <a:bodyPr/>
        <a:lstStyle/>
        <a:p>
          <a:endParaRPr lang="tr-TR"/>
        </a:p>
      </dgm:t>
    </dgm:pt>
    <dgm:pt modelId="{A12587C8-370C-4AAF-BF00-44661214BED3}">
      <dgm:prSet phldrT="[Metin]" custT="1"/>
      <dgm:spPr/>
      <dgm:t>
        <a:bodyPr/>
        <a:lstStyle/>
        <a:p>
          <a:r>
            <a:rPr lang="tr-TR" sz="900"/>
            <a:t>Irritation </a:t>
          </a:r>
          <a:endParaRPr lang="tr-TR" sz="900" dirty="0"/>
        </a:p>
        <a:p>
          <a:r>
            <a:rPr lang="tr-TR" sz="900" dirty="0"/>
            <a:t>(Tahribat)</a:t>
          </a:r>
        </a:p>
      </dgm:t>
    </dgm:pt>
    <dgm:pt modelId="{5DB665CC-6FD4-48B5-8A3D-C3C5D2C7C36F}" type="parTrans" cxnId="{BDA0BB7F-ABD8-40AC-B7AF-2E235B5E1EBA}">
      <dgm:prSet/>
      <dgm:spPr/>
      <dgm:t>
        <a:bodyPr/>
        <a:lstStyle/>
        <a:p>
          <a:endParaRPr lang="tr-TR"/>
        </a:p>
      </dgm:t>
    </dgm:pt>
    <dgm:pt modelId="{C19DD5DA-0BB4-4922-9A48-926ED7A165FC}" type="sibTrans" cxnId="{BDA0BB7F-ABD8-40AC-B7AF-2E235B5E1EBA}">
      <dgm:prSet/>
      <dgm:spPr/>
      <dgm:t>
        <a:bodyPr/>
        <a:lstStyle/>
        <a:p>
          <a:endParaRPr lang="tr-TR"/>
        </a:p>
      </dgm:t>
    </dgm:pt>
    <dgm:pt modelId="{1B724879-A9AF-4E0C-8B76-6FED00BB307B}" type="pres">
      <dgm:prSet presAssocID="{E84EFA4A-C893-4920-8CB3-962EAA1F0D27}" presName="composite" presStyleCnt="0">
        <dgm:presLayoutVars>
          <dgm:chMax val="1"/>
          <dgm:dir/>
          <dgm:resizeHandles val="exact"/>
        </dgm:presLayoutVars>
      </dgm:prSet>
      <dgm:spPr/>
      <dgm:t>
        <a:bodyPr/>
        <a:lstStyle/>
        <a:p>
          <a:endParaRPr lang="tr-TR"/>
        </a:p>
      </dgm:t>
    </dgm:pt>
    <dgm:pt modelId="{C8277448-6932-4211-B5FD-185C2B1FC207}" type="pres">
      <dgm:prSet presAssocID="{E84EFA4A-C893-4920-8CB3-962EAA1F0D27}" presName="radial" presStyleCnt="0">
        <dgm:presLayoutVars>
          <dgm:animLvl val="ctr"/>
        </dgm:presLayoutVars>
      </dgm:prSet>
      <dgm:spPr/>
    </dgm:pt>
    <dgm:pt modelId="{D44D028C-91A9-4E12-8FAE-A820039BEA51}" type="pres">
      <dgm:prSet presAssocID="{6ABD0C0B-34DE-4DF7-8676-69728D43BF4E}" presName="centerShape" presStyleLbl="vennNode1" presStyleIdx="0" presStyleCnt="8"/>
      <dgm:spPr/>
      <dgm:t>
        <a:bodyPr/>
        <a:lstStyle/>
        <a:p>
          <a:endParaRPr lang="tr-TR"/>
        </a:p>
      </dgm:t>
    </dgm:pt>
    <dgm:pt modelId="{80264205-9D43-4DBF-9985-7D34C6C65A5D}" type="pres">
      <dgm:prSet presAssocID="{25653A84-1E7E-4641-844A-1EC05A1FCF8C}" presName="node" presStyleLbl="vennNode1" presStyleIdx="1" presStyleCnt="8" custScaleX="112843" custScaleY="112843">
        <dgm:presLayoutVars>
          <dgm:bulletEnabled val="1"/>
        </dgm:presLayoutVars>
      </dgm:prSet>
      <dgm:spPr/>
      <dgm:t>
        <a:bodyPr/>
        <a:lstStyle/>
        <a:p>
          <a:endParaRPr lang="tr-TR"/>
        </a:p>
      </dgm:t>
    </dgm:pt>
    <dgm:pt modelId="{7AEB68F6-7F2C-461B-A961-BA7C70F7B264}" type="pres">
      <dgm:prSet presAssocID="{E2DD5BC7-235D-405C-A694-BFB8C04B571B}" presName="node" presStyleLbl="vennNode1" presStyleIdx="2" presStyleCnt="8" custScaleX="112843" custScaleY="112843">
        <dgm:presLayoutVars>
          <dgm:bulletEnabled val="1"/>
        </dgm:presLayoutVars>
      </dgm:prSet>
      <dgm:spPr/>
      <dgm:t>
        <a:bodyPr/>
        <a:lstStyle/>
        <a:p>
          <a:endParaRPr lang="tr-TR"/>
        </a:p>
      </dgm:t>
    </dgm:pt>
    <dgm:pt modelId="{701BF833-2311-40C3-A49C-2237D775AAA4}" type="pres">
      <dgm:prSet presAssocID="{B370AB69-8BF3-48D5-9D1E-5B76A1CF530E}" presName="node" presStyleLbl="vennNode1" presStyleIdx="3" presStyleCnt="8" custScaleX="112843" custScaleY="112843">
        <dgm:presLayoutVars>
          <dgm:bulletEnabled val="1"/>
        </dgm:presLayoutVars>
      </dgm:prSet>
      <dgm:spPr/>
      <dgm:t>
        <a:bodyPr/>
        <a:lstStyle/>
        <a:p>
          <a:endParaRPr lang="tr-TR"/>
        </a:p>
      </dgm:t>
    </dgm:pt>
    <dgm:pt modelId="{977904F5-BAF5-4C85-B626-AB4E01404D1C}" type="pres">
      <dgm:prSet presAssocID="{509982EE-F6F2-40CC-B2FF-416581C09EB8}" presName="node" presStyleLbl="vennNode1" presStyleIdx="4" presStyleCnt="8" custScaleX="112843" custScaleY="112843">
        <dgm:presLayoutVars>
          <dgm:bulletEnabled val="1"/>
        </dgm:presLayoutVars>
      </dgm:prSet>
      <dgm:spPr/>
      <dgm:t>
        <a:bodyPr/>
        <a:lstStyle/>
        <a:p>
          <a:endParaRPr lang="tr-TR"/>
        </a:p>
      </dgm:t>
    </dgm:pt>
    <dgm:pt modelId="{5279F1FC-CFB9-4600-9C78-807FCE0188F5}" type="pres">
      <dgm:prSet presAssocID="{A12587C8-370C-4AAF-BF00-44661214BED3}" presName="node" presStyleLbl="vennNode1" presStyleIdx="5" presStyleCnt="8" custScaleX="112843" custScaleY="112843">
        <dgm:presLayoutVars>
          <dgm:bulletEnabled val="1"/>
        </dgm:presLayoutVars>
      </dgm:prSet>
      <dgm:spPr/>
      <dgm:t>
        <a:bodyPr/>
        <a:lstStyle/>
        <a:p>
          <a:endParaRPr lang="tr-TR"/>
        </a:p>
      </dgm:t>
    </dgm:pt>
    <dgm:pt modelId="{E70D9F9E-A657-4B5F-895C-F35853CC4E48}" type="pres">
      <dgm:prSet presAssocID="{20FAF504-E6BA-4089-9F27-3DB611EF3B3F}" presName="node" presStyleLbl="vennNode1" presStyleIdx="6" presStyleCnt="8" custScaleX="112843" custScaleY="112843">
        <dgm:presLayoutVars>
          <dgm:bulletEnabled val="1"/>
        </dgm:presLayoutVars>
      </dgm:prSet>
      <dgm:spPr/>
      <dgm:t>
        <a:bodyPr/>
        <a:lstStyle/>
        <a:p>
          <a:endParaRPr lang="tr-TR"/>
        </a:p>
      </dgm:t>
    </dgm:pt>
    <dgm:pt modelId="{FA555282-774A-418D-9395-22655CB668AD}" type="pres">
      <dgm:prSet presAssocID="{3E5EFFA5-B174-4CB2-AB98-2EF4D895F1BA}" presName="node" presStyleLbl="vennNode1" presStyleIdx="7" presStyleCnt="8" custScaleX="112843" custScaleY="112843">
        <dgm:presLayoutVars>
          <dgm:bulletEnabled val="1"/>
        </dgm:presLayoutVars>
      </dgm:prSet>
      <dgm:spPr/>
      <dgm:t>
        <a:bodyPr/>
        <a:lstStyle/>
        <a:p>
          <a:endParaRPr lang="tr-TR"/>
        </a:p>
      </dgm:t>
    </dgm:pt>
  </dgm:ptLst>
  <dgm:cxnLst>
    <dgm:cxn modelId="{19FA3758-F8FE-4B64-B349-17E2D9231363}" type="presOf" srcId="{A12587C8-370C-4AAF-BF00-44661214BED3}" destId="{5279F1FC-CFB9-4600-9C78-807FCE0188F5}" srcOrd="0" destOrd="0" presId="urn:microsoft.com/office/officeart/2005/8/layout/radial3"/>
    <dgm:cxn modelId="{A86D583B-3B34-433A-AC4B-E6C0920EB2A3}" type="presOf" srcId="{6ABD0C0B-34DE-4DF7-8676-69728D43BF4E}" destId="{D44D028C-91A9-4E12-8FAE-A820039BEA51}" srcOrd="0" destOrd="0" presId="urn:microsoft.com/office/officeart/2005/8/layout/radial3"/>
    <dgm:cxn modelId="{4145D577-CE20-4928-BA6D-ED95232FAB62}" srcId="{6ABD0C0B-34DE-4DF7-8676-69728D43BF4E}" destId="{B370AB69-8BF3-48D5-9D1E-5B76A1CF530E}" srcOrd="2" destOrd="0" parTransId="{4E4A8B14-AD33-47CB-AD89-ADD637C83742}" sibTransId="{5BCD9DB0-1AC2-443D-9A9E-EDB5F63B6512}"/>
    <dgm:cxn modelId="{86AFDCB0-7C60-413A-8B4D-A8451ED99921}" type="presOf" srcId="{509982EE-F6F2-40CC-B2FF-416581C09EB8}" destId="{977904F5-BAF5-4C85-B626-AB4E01404D1C}" srcOrd="0" destOrd="0" presId="urn:microsoft.com/office/officeart/2005/8/layout/radial3"/>
    <dgm:cxn modelId="{A0FEEC41-CBA8-4156-9DAE-4321C56685D4}" srcId="{6ABD0C0B-34DE-4DF7-8676-69728D43BF4E}" destId="{20FAF504-E6BA-4089-9F27-3DB611EF3B3F}" srcOrd="5" destOrd="0" parTransId="{9527C9CB-56E2-4567-A61A-277D4A6D6925}" sibTransId="{89568CE7-3551-4EF4-ABCE-583E0F3AC016}"/>
    <dgm:cxn modelId="{BADAAFD2-8B3A-424D-94FC-77337B288A34}" srcId="{6ABD0C0B-34DE-4DF7-8676-69728D43BF4E}" destId="{E2DD5BC7-235D-405C-A694-BFB8C04B571B}" srcOrd="1" destOrd="0" parTransId="{9FE603FE-74A9-4DFA-A2FA-F3C28CE1BE14}" sibTransId="{B4B1E1C9-DA62-4DC9-8D6C-DC94237D77EA}"/>
    <dgm:cxn modelId="{E3D11205-5286-488F-88F9-203937E00E7A}" type="presOf" srcId="{3E5EFFA5-B174-4CB2-AB98-2EF4D895F1BA}" destId="{FA555282-774A-418D-9395-22655CB668AD}" srcOrd="0" destOrd="0" presId="urn:microsoft.com/office/officeart/2005/8/layout/radial3"/>
    <dgm:cxn modelId="{CD921C0F-3CC6-4371-9427-E2629CC0D808}" type="presOf" srcId="{E2DD5BC7-235D-405C-A694-BFB8C04B571B}" destId="{7AEB68F6-7F2C-461B-A961-BA7C70F7B264}" srcOrd="0" destOrd="0" presId="urn:microsoft.com/office/officeart/2005/8/layout/radial3"/>
    <dgm:cxn modelId="{479D1152-3344-43A9-B24A-4BC2701127F0}" srcId="{6ABD0C0B-34DE-4DF7-8676-69728D43BF4E}" destId="{25653A84-1E7E-4641-844A-1EC05A1FCF8C}" srcOrd="0" destOrd="0" parTransId="{F1C5693C-4B64-4E5F-947C-5D6393E3390C}" sibTransId="{CA7F0183-82F7-42A2-A25B-5148604D22C0}"/>
    <dgm:cxn modelId="{B03F2734-6645-4F93-B43D-E1CDB4001FFF}" srcId="{6ABD0C0B-34DE-4DF7-8676-69728D43BF4E}" destId="{3E5EFFA5-B174-4CB2-AB98-2EF4D895F1BA}" srcOrd="6" destOrd="0" parTransId="{3C2CDE4C-DE72-4F0C-A5EA-F1E7CDD5F251}" sibTransId="{8DF4F5B2-6B62-40DA-8995-B96AA54C8843}"/>
    <dgm:cxn modelId="{D2BBCBF3-B75F-435A-8F00-42F9DB06FB8A}" type="presOf" srcId="{B370AB69-8BF3-48D5-9D1E-5B76A1CF530E}" destId="{701BF833-2311-40C3-A49C-2237D775AAA4}" srcOrd="0" destOrd="0" presId="urn:microsoft.com/office/officeart/2005/8/layout/radial3"/>
    <dgm:cxn modelId="{105FFAE8-43A6-4E46-A625-A7F5A6510C9B}" type="presOf" srcId="{25653A84-1E7E-4641-844A-1EC05A1FCF8C}" destId="{80264205-9D43-4DBF-9985-7D34C6C65A5D}" srcOrd="0" destOrd="0" presId="urn:microsoft.com/office/officeart/2005/8/layout/radial3"/>
    <dgm:cxn modelId="{CB66AB7C-0EEA-47B4-85E8-1EA705D1AA58}" type="presOf" srcId="{20FAF504-E6BA-4089-9F27-3DB611EF3B3F}" destId="{E70D9F9E-A657-4B5F-895C-F35853CC4E48}" srcOrd="0" destOrd="0" presId="urn:microsoft.com/office/officeart/2005/8/layout/radial3"/>
    <dgm:cxn modelId="{A375BD56-B1BE-4995-BDFF-05296C807F07}" srcId="{E84EFA4A-C893-4920-8CB3-962EAA1F0D27}" destId="{6ABD0C0B-34DE-4DF7-8676-69728D43BF4E}" srcOrd="0" destOrd="0" parTransId="{13D5D980-DBAE-4A81-82EC-4F4D3501EBA7}" sibTransId="{0226FB09-2BDD-43A6-9694-87A902319BB6}"/>
    <dgm:cxn modelId="{33DF4727-FCB6-4FD2-A235-E75C246C67D4}" type="presOf" srcId="{E84EFA4A-C893-4920-8CB3-962EAA1F0D27}" destId="{1B724879-A9AF-4E0C-8B76-6FED00BB307B}" srcOrd="0" destOrd="0" presId="urn:microsoft.com/office/officeart/2005/8/layout/radial3"/>
    <dgm:cxn modelId="{9AF0C593-4113-4721-8AF7-EA4D4A723B0C}" srcId="{6ABD0C0B-34DE-4DF7-8676-69728D43BF4E}" destId="{509982EE-F6F2-40CC-B2FF-416581C09EB8}" srcOrd="3" destOrd="0" parTransId="{B3EAD626-3A00-4C6B-9124-65F8C051AB9F}" sibTransId="{8CA36D2A-0A8F-4C10-A725-99792C725B40}"/>
    <dgm:cxn modelId="{BDA0BB7F-ABD8-40AC-B7AF-2E235B5E1EBA}" srcId="{6ABD0C0B-34DE-4DF7-8676-69728D43BF4E}" destId="{A12587C8-370C-4AAF-BF00-44661214BED3}" srcOrd="4" destOrd="0" parTransId="{5DB665CC-6FD4-48B5-8A3D-C3C5D2C7C36F}" sibTransId="{C19DD5DA-0BB4-4922-9A48-926ED7A165FC}"/>
    <dgm:cxn modelId="{28B35990-0D85-4D92-A2AE-779E7621B797}" type="presParOf" srcId="{1B724879-A9AF-4E0C-8B76-6FED00BB307B}" destId="{C8277448-6932-4211-B5FD-185C2B1FC207}" srcOrd="0" destOrd="0" presId="urn:microsoft.com/office/officeart/2005/8/layout/radial3"/>
    <dgm:cxn modelId="{2070C774-5802-41C4-A45B-E9E97BC44AAE}" type="presParOf" srcId="{C8277448-6932-4211-B5FD-185C2B1FC207}" destId="{D44D028C-91A9-4E12-8FAE-A820039BEA51}" srcOrd="0" destOrd="0" presId="urn:microsoft.com/office/officeart/2005/8/layout/radial3"/>
    <dgm:cxn modelId="{67DF7F5E-1578-4300-AABD-6BA72D3F59EF}" type="presParOf" srcId="{C8277448-6932-4211-B5FD-185C2B1FC207}" destId="{80264205-9D43-4DBF-9985-7D34C6C65A5D}" srcOrd="1" destOrd="0" presId="urn:microsoft.com/office/officeart/2005/8/layout/radial3"/>
    <dgm:cxn modelId="{E56E549D-5299-46C2-9679-B3253E9BEC19}" type="presParOf" srcId="{C8277448-6932-4211-B5FD-185C2B1FC207}" destId="{7AEB68F6-7F2C-461B-A961-BA7C70F7B264}" srcOrd="2" destOrd="0" presId="urn:microsoft.com/office/officeart/2005/8/layout/radial3"/>
    <dgm:cxn modelId="{759AF42E-66D2-4208-9848-1548FA9D295C}" type="presParOf" srcId="{C8277448-6932-4211-B5FD-185C2B1FC207}" destId="{701BF833-2311-40C3-A49C-2237D775AAA4}" srcOrd="3" destOrd="0" presId="urn:microsoft.com/office/officeart/2005/8/layout/radial3"/>
    <dgm:cxn modelId="{E09DB31E-2103-4667-B2A7-F1D1B7DF465C}" type="presParOf" srcId="{C8277448-6932-4211-B5FD-185C2B1FC207}" destId="{977904F5-BAF5-4C85-B626-AB4E01404D1C}" srcOrd="4" destOrd="0" presId="urn:microsoft.com/office/officeart/2005/8/layout/radial3"/>
    <dgm:cxn modelId="{A5070AA3-1FDC-475D-BA57-B2F625D33243}" type="presParOf" srcId="{C8277448-6932-4211-B5FD-185C2B1FC207}" destId="{5279F1FC-CFB9-4600-9C78-807FCE0188F5}" srcOrd="5" destOrd="0" presId="urn:microsoft.com/office/officeart/2005/8/layout/radial3"/>
    <dgm:cxn modelId="{D13ED89B-CFDE-4743-98A1-2C5E41BA3B72}" type="presParOf" srcId="{C8277448-6932-4211-B5FD-185C2B1FC207}" destId="{E70D9F9E-A657-4B5F-895C-F35853CC4E48}" srcOrd="6" destOrd="0" presId="urn:microsoft.com/office/officeart/2005/8/layout/radial3"/>
    <dgm:cxn modelId="{B748801B-0CD6-4C75-9B0D-21E6B9D1AB91}" type="presParOf" srcId="{C8277448-6932-4211-B5FD-185C2B1FC207}" destId="{FA555282-774A-418D-9395-22655CB668AD}" srcOrd="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4C7C-D66E-4BA2-8899-1E06F0760AFF}">
      <dsp:nvSpPr>
        <dsp:cNvPr id="0" name=""/>
        <dsp:cNvSpPr/>
      </dsp:nvSpPr>
      <dsp:spPr>
        <a:xfrm>
          <a:off x="1328" y="72931"/>
          <a:ext cx="1669286"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tr-TR" sz="1600" kern="1200" dirty="0"/>
            <a:t>İşlem</a:t>
          </a:r>
        </a:p>
      </dsp:txBody>
      <dsp:txXfrm>
        <a:off x="1328" y="72931"/>
        <a:ext cx="1669286" cy="403200"/>
      </dsp:txXfrm>
    </dsp:sp>
    <dsp:sp modelId="{4544B1D9-89E0-4130-BF56-8E599C04B44D}">
      <dsp:nvSpPr>
        <dsp:cNvPr id="0" name=""/>
        <dsp:cNvSpPr/>
      </dsp:nvSpPr>
      <dsp:spPr>
        <a:xfrm>
          <a:off x="343230" y="476131"/>
          <a:ext cx="1669286" cy="3514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tr-TR" sz="1400" kern="1200" dirty="0"/>
            <a:t>Element içeriği belirleme</a:t>
          </a:r>
        </a:p>
        <a:p>
          <a:pPr marL="114300" lvl="1" indent="-114300" algn="l" defTabSz="622300">
            <a:lnSpc>
              <a:spcPct val="90000"/>
            </a:lnSpc>
            <a:spcBef>
              <a:spcPct val="0"/>
            </a:spcBef>
            <a:spcAft>
              <a:spcPct val="15000"/>
            </a:spcAft>
            <a:buChar char="••"/>
          </a:pPr>
          <a:r>
            <a:rPr lang="tr-TR" sz="1400" kern="1200" dirty="0"/>
            <a:t>Atomik ve moleküler yapı</a:t>
          </a:r>
        </a:p>
        <a:p>
          <a:pPr marL="114300" lvl="1" indent="-114300" algn="l" defTabSz="622300">
            <a:lnSpc>
              <a:spcPct val="90000"/>
            </a:lnSpc>
            <a:spcBef>
              <a:spcPct val="0"/>
            </a:spcBef>
            <a:spcAft>
              <a:spcPct val="15000"/>
            </a:spcAft>
            <a:buChar char="••"/>
          </a:pPr>
          <a:r>
            <a:rPr lang="tr-TR" sz="1400" kern="1200" dirty="0"/>
            <a:t>Üretim yöntemi</a:t>
          </a:r>
        </a:p>
        <a:p>
          <a:pPr marL="114300" lvl="1" indent="-114300" algn="l" defTabSz="622300">
            <a:lnSpc>
              <a:spcPct val="90000"/>
            </a:lnSpc>
            <a:spcBef>
              <a:spcPct val="0"/>
            </a:spcBef>
            <a:spcAft>
              <a:spcPct val="15000"/>
            </a:spcAft>
            <a:buChar char="••"/>
          </a:pPr>
          <a:r>
            <a:rPr lang="tr-TR" sz="1400" kern="1200" dirty="0"/>
            <a:t>Üretim sonrası işlemler</a:t>
          </a:r>
        </a:p>
      </dsp:txBody>
      <dsp:txXfrm>
        <a:off x="392122" y="525023"/>
        <a:ext cx="1571502" cy="3416434"/>
      </dsp:txXfrm>
    </dsp:sp>
    <dsp:sp modelId="{5615ECF2-5E42-4285-B9ED-9BEE618E4419}">
      <dsp:nvSpPr>
        <dsp:cNvPr id="0" name=""/>
        <dsp:cNvSpPr/>
      </dsp:nvSpPr>
      <dsp:spPr>
        <a:xfrm>
          <a:off x="1923672" y="66729"/>
          <a:ext cx="536482" cy="4156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a:off x="1923672" y="149850"/>
        <a:ext cx="411801" cy="249362"/>
      </dsp:txXfrm>
    </dsp:sp>
    <dsp:sp modelId="{D5EEDD08-88F4-497F-8B74-F904EC553B5C}">
      <dsp:nvSpPr>
        <dsp:cNvPr id="0" name=""/>
        <dsp:cNvSpPr/>
      </dsp:nvSpPr>
      <dsp:spPr>
        <a:xfrm>
          <a:off x="2682846" y="72931"/>
          <a:ext cx="1669286"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tr-TR" sz="1600" kern="1200" dirty="0"/>
            <a:t>Yapı</a:t>
          </a:r>
          <a:endParaRPr lang="tr-TR" sz="1200" kern="1200" dirty="0"/>
        </a:p>
      </dsp:txBody>
      <dsp:txXfrm>
        <a:off x="2682846" y="72931"/>
        <a:ext cx="1669286" cy="403200"/>
      </dsp:txXfrm>
    </dsp:sp>
    <dsp:sp modelId="{70DAE813-7F2C-444B-B3EF-BD001B0AA113}">
      <dsp:nvSpPr>
        <dsp:cNvPr id="0" name=""/>
        <dsp:cNvSpPr/>
      </dsp:nvSpPr>
      <dsp:spPr>
        <a:xfrm>
          <a:off x="3024748" y="476131"/>
          <a:ext cx="1669286" cy="3514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tr-TR" sz="1400" kern="1200" dirty="0"/>
            <a:t>Atom altı yapı</a:t>
          </a:r>
        </a:p>
        <a:p>
          <a:pPr marL="114300" lvl="1" indent="-114300" algn="l" defTabSz="622300">
            <a:lnSpc>
              <a:spcPct val="90000"/>
            </a:lnSpc>
            <a:spcBef>
              <a:spcPct val="0"/>
            </a:spcBef>
            <a:spcAft>
              <a:spcPct val="15000"/>
            </a:spcAft>
            <a:buChar char="••"/>
          </a:pPr>
          <a:endParaRPr lang="tr-TR" sz="1400" kern="1200" dirty="0"/>
        </a:p>
        <a:p>
          <a:pPr marL="114300" lvl="1" indent="-114300" algn="l" defTabSz="622300">
            <a:lnSpc>
              <a:spcPct val="90000"/>
            </a:lnSpc>
            <a:spcBef>
              <a:spcPct val="0"/>
            </a:spcBef>
            <a:spcAft>
              <a:spcPct val="15000"/>
            </a:spcAft>
            <a:buChar char="••"/>
          </a:pPr>
          <a:r>
            <a:rPr lang="tr-TR" sz="1400" kern="1200" dirty="0"/>
            <a:t>Atomik yapı</a:t>
          </a:r>
        </a:p>
        <a:p>
          <a:pPr marL="114300" lvl="1" indent="-114300" algn="l" defTabSz="622300">
            <a:lnSpc>
              <a:spcPct val="90000"/>
            </a:lnSpc>
            <a:spcBef>
              <a:spcPct val="0"/>
            </a:spcBef>
            <a:spcAft>
              <a:spcPct val="15000"/>
            </a:spcAft>
            <a:buChar char="••"/>
          </a:pPr>
          <a:endParaRPr lang="tr-TR" sz="1400" kern="1200" dirty="0"/>
        </a:p>
        <a:p>
          <a:pPr marL="114300" lvl="1" indent="-114300" algn="l" defTabSz="622300">
            <a:lnSpc>
              <a:spcPct val="90000"/>
            </a:lnSpc>
            <a:spcBef>
              <a:spcPct val="0"/>
            </a:spcBef>
            <a:spcAft>
              <a:spcPct val="15000"/>
            </a:spcAft>
            <a:buChar char="••"/>
          </a:pPr>
          <a:r>
            <a:rPr lang="tr-TR" sz="1400" kern="1200" dirty="0" err="1"/>
            <a:t>Nanoyapı</a:t>
          </a:r>
          <a:endParaRPr lang="tr-TR" sz="1400" kern="1200" dirty="0"/>
        </a:p>
        <a:p>
          <a:pPr marL="114300" lvl="1" indent="-114300" algn="l" defTabSz="622300">
            <a:lnSpc>
              <a:spcPct val="90000"/>
            </a:lnSpc>
            <a:spcBef>
              <a:spcPct val="0"/>
            </a:spcBef>
            <a:spcAft>
              <a:spcPct val="15000"/>
            </a:spcAft>
            <a:buChar char="••"/>
          </a:pPr>
          <a:endParaRPr lang="tr-TR" sz="1400" kern="1200" dirty="0"/>
        </a:p>
        <a:p>
          <a:pPr marL="114300" lvl="1" indent="-114300" algn="l" defTabSz="622300">
            <a:lnSpc>
              <a:spcPct val="90000"/>
            </a:lnSpc>
            <a:spcBef>
              <a:spcPct val="0"/>
            </a:spcBef>
            <a:spcAft>
              <a:spcPct val="15000"/>
            </a:spcAft>
            <a:buChar char="••"/>
          </a:pPr>
          <a:r>
            <a:rPr lang="tr-TR" sz="1400" kern="1200" dirty="0" err="1"/>
            <a:t>Mikroyapı</a:t>
          </a:r>
          <a:endParaRPr lang="tr-TR" sz="1400" kern="1200" dirty="0"/>
        </a:p>
        <a:p>
          <a:pPr marL="114300" lvl="1" indent="-114300" algn="l" defTabSz="622300">
            <a:lnSpc>
              <a:spcPct val="90000"/>
            </a:lnSpc>
            <a:spcBef>
              <a:spcPct val="0"/>
            </a:spcBef>
            <a:spcAft>
              <a:spcPct val="15000"/>
            </a:spcAft>
            <a:buChar char="••"/>
          </a:pPr>
          <a:endParaRPr lang="tr-TR" sz="1400" kern="1200" dirty="0"/>
        </a:p>
        <a:p>
          <a:pPr marL="114300" lvl="1" indent="-114300" algn="l" defTabSz="622300">
            <a:lnSpc>
              <a:spcPct val="90000"/>
            </a:lnSpc>
            <a:spcBef>
              <a:spcPct val="0"/>
            </a:spcBef>
            <a:spcAft>
              <a:spcPct val="15000"/>
            </a:spcAft>
            <a:buChar char="••"/>
          </a:pPr>
          <a:r>
            <a:rPr lang="tr-TR" sz="1400" kern="1200" dirty="0" err="1"/>
            <a:t>Makroyapı</a:t>
          </a:r>
          <a:endParaRPr lang="tr-TR" sz="1400" kern="1200" dirty="0"/>
        </a:p>
      </dsp:txBody>
      <dsp:txXfrm>
        <a:off x="3073640" y="525023"/>
        <a:ext cx="1571502" cy="3416434"/>
      </dsp:txXfrm>
    </dsp:sp>
    <dsp:sp modelId="{CE631FE0-780F-4087-AA2C-BE3D1578803C}">
      <dsp:nvSpPr>
        <dsp:cNvPr id="0" name=""/>
        <dsp:cNvSpPr/>
      </dsp:nvSpPr>
      <dsp:spPr>
        <a:xfrm>
          <a:off x="4605191" y="66729"/>
          <a:ext cx="536482" cy="4156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a:off x="4605191" y="149850"/>
        <a:ext cx="411801" cy="249362"/>
      </dsp:txXfrm>
    </dsp:sp>
    <dsp:sp modelId="{F4AB67AD-9327-481F-ABF9-088D0E3B1E6D}">
      <dsp:nvSpPr>
        <dsp:cNvPr id="0" name=""/>
        <dsp:cNvSpPr/>
      </dsp:nvSpPr>
      <dsp:spPr>
        <a:xfrm>
          <a:off x="5364364" y="72931"/>
          <a:ext cx="1669286"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tr-TR" sz="1600" kern="1200" dirty="0"/>
            <a:t>Özellik</a:t>
          </a:r>
        </a:p>
      </dsp:txBody>
      <dsp:txXfrm>
        <a:off x="5364364" y="72931"/>
        <a:ext cx="1669286" cy="403200"/>
      </dsp:txXfrm>
    </dsp:sp>
    <dsp:sp modelId="{F62ACE3E-1242-4035-9AF3-B112597C7294}">
      <dsp:nvSpPr>
        <dsp:cNvPr id="0" name=""/>
        <dsp:cNvSpPr/>
      </dsp:nvSpPr>
      <dsp:spPr>
        <a:xfrm>
          <a:off x="5706266" y="476131"/>
          <a:ext cx="1669286" cy="3514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tr-TR" sz="1400" kern="1200" dirty="0">
              <a:solidFill>
                <a:srgbClr val="0070C0"/>
              </a:solidFill>
            </a:rPr>
            <a:t>Mekanik özellik</a:t>
          </a:r>
        </a:p>
        <a:p>
          <a:pPr marL="114300" lvl="1" indent="-114300" algn="l" defTabSz="622300">
            <a:lnSpc>
              <a:spcPct val="90000"/>
            </a:lnSpc>
            <a:spcBef>
              <a:spcPct val="0"/>
            </a:spcBef>
            <a:spcAft>
              <a:spcPct val="15000"/>
            </a:spcAft>
            <a:buChar char="••"/>
          </a:pPr>
          <a:endParaRPr lang="tr-TR" sz="1400" kern="1200" dirty="0">
            <a:solidFill>
              <a:srgbClr val="0070C0"/>
            </a:solidFill>
          </a:endParaRPr>
        </a:p>
        <a:p>
          <a:pPr marL="114300" lvl="1" indent="-114300" algn="l" defTabSz="622300">
            <a:lnSpc>
              <a:spcPct val="90000"/>
            </a:lnSpc>
            <a:spcBef>
              <a:spcPct val="0"/>
            </a:spcBef>
            <a:spcAft>
              <a:spcPct val="15000"/>
            </a:spcAft>
            <a:buChar char="••"/>
          </a:pPr>
          <a:r>
            <a:rPr lang="tr-TR" sz="1400" kern="1200" dirty="0">
              <a:solidFill>
                <a:srgbClr val="00B050"/>
              </a:solidFill>
            </a:rPr>
            <a:t>Elektriksel özellik</a:t>
          </a:r>
        </a:p>
        <a:p>
          <a:pPr marL="114300" lvl="1" indent="-114300" algn="l" defTabSz="622300">
            <a:lnSpc>
              <a:spcPct val="90000"/>
            </a:lnSpc>
            <a:spcBef>
              <a:spcPct val="0"/>
            </a:spcBef>
            <a:spcAft>
              <a:spcPct val="15000"/>
            </a:spcAft>
            <a:buChar char="••"/>
          </a:pPr>
          <a:endParaRPr lang="tr-TR" sz="1400" kern="1200" dirty="0">
            <a:solidFill>
              <a:srgbClr val="00B050"/>
            </a:solidFill>
          </a:endParaRPr>
        </a:p>
        <a:p>
          <a:pPr marL="114300" lvl="1" indent="-114300" algn="l" defTabSz="622300">
            <a:lnSpc>
              <a:spcPct val="90000"/>
            </a:lnSpc>
            <a:spcBef>
              <a:spcPct val="0"/>
            </a:spcBef>
            <a:spcAft>
              <a:spcPct val="15000"/>
            </a:spcAft>
            <a:buChar char="••"/>
          </a:pPr>
          <a:r>
            <a:rPr lang="tr-TR" sz="1400" kern="1200" dirty="0">
              <a:solidFill>
                <a:schemeClr val="accent2"/>
              </a:solidFill>
            </a:rPr>
            <a:t>Termal özellik</a:t>
          </a:r>
        </a:p>
        <a:p>
          <a:pPr marL="114300" lvl="1" indent="-114300" algn="l" defTabSz="622300">
            <a:lnSpc>
              <a:spcPct val="90000"/>
            </a:lnSpc>
            <a:spcBef>
              <a:spcPct val="0"/>
            </a:spcBef>
            <a:spcAft>
              <a:spcPct val="15000"/>
            </a:spcAft>
            <a:buChar char="••"/>
          </a:pPr>
          <a:endParaRPr lang="tr-TR" sz="1400" kern="1200" dirty="0">
            <a:solidFill>
              <a:schemeClr val="accent2"/>
            </a:solidFill>
          </a:endParaRPr>
        </a:p>
        <a:p>
          <a:pPr marL="114300" lvl="1" indent="-114300" algn="l" defTabSz="622300">
            <a:lnSpc>
              <a:spcPct val="90000"/>
            </a:lnSpc>
            <a:spcBef>
              <a:spcPct val="0"/>
            </a:spcBef>
            <a:spcAft>
              <a:spcPct val="15000"/>
            </a:spcAft>
            <a:buChar char="••"/>
          </a:pPr>
          <a:r>
            <a:rPr lang="tr-TR" sz="1400" kern="1200" dirty="0">
              <a:solidFill>
                <a:srgbClr val="7030A0"/>
              </a:solidFill>
            </a:rPr>
            <a:t>Manyetik özellik</a:t>
          </a:r>
        </a:p>
        <a:p>
          <a:pPr marL="114300" lvl="1" indent="-114300" algn="l" defTabSz="622300">
            <a:lnSpc>
              <a:spcPct val="90000"/>
            </a:lnSpc>
            <a:spcBef>
              <a:spcPct val="0"/>
            </a:spcBef>
            <a:spcAft>
              <a:spcPct val="15000"/>
            </a:spcAft>
            <a:buChar char="••"/>
          </a:pPr>
          <a:endParaRPr lang="tr-TR" sz="1400" kern="1200" dirty="0">
            <a:solidFill>
              <a:srgbClr val="7030A0"/>
            </a:solidFill>
          </a:endParaRPr>
        </a:p>
        <a:p>
          <a:pPr marL="114300" lvl="1" indent="-114300" algn="l" defTabSz="622300">
            <a:lnSpc>
              <a:spcPct val="90000"/>
            </a:lnSpc>
            <a:spcBef>
              <a:spcPct val="0"/>
            </a:spcBef>
            <a:spcAft>
              <a:spcPct val="15000"/>
            </a:spcAft>
            <a:buChar char="••"/>
          </a:pPr>
          <a:r>
            <a:rPr lang="tr-TR" sz="1400" kern="1200" dirty="0">
              <a:solidFill>
                <a:schemeClr val="accent4"/>
              </a:solidFill>
            </a:rPr>
            <a:t>Optik özellik</a:t>
          </a:r>
        </a:p>
      </dsp:txBody>
      <dsp:txXfrm>
        <a:off x="5755158" y="525023"/>
        <a:ext cx="1571502" cy="3416434"/>
      </dsp:txXfrm>
    </dsp:sp>
    <dsp:sp modelId="{FABAB27B-21E0-4864-B768-96CA00884972}">
      <dsp:nvSpPr>
        <dsp:cNvPr id="0" name=""/>
        <dsp:cNvSpPr/>
      </dsp:nvSpPr>
      <dsp:spPr>
        <a:xfrm>
          <a:off x="7286709" y="66729"/>
          <a:ext cx="536482" cy="4156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a:off x="7286709" y="149850"/>
        <a:ext cx="411801" cy="249362"/>
      </dsp:txXfrm>
    </dsp:sp>
    <dsp:sp modelId="{67AC8165-1858-4BCD-B2F0-6F0A7E6CC020}">
      <dsp:nvSpPr>
        <dsp:cNvPr id="0" name=""/>
        <dsp:cNvSpPr/>
      </dsp:nvSpPr>
      <dsp:spPr>
        <a:xfrm>
          <a:off x="8045882" y="72931"/>
          <a:ext cx="1669286"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tr-TR" sz="1600" kern="1200" dirty="0"/>
            <a:t>Performans</a:t>
          </a:r>
          <a:endParaRPr lang="tr-TR" sz="1200" kern="1200" dirty="0"/>
        </a:p>
      </dsp:txBody>
      <dsp:txXfrm>
        <a:off x="8045882" y="72931"/>
        <a:ext cx="1669286" cy="403200"/>
      </dsp:txXfrm>
    </dsp:sp>
    <dsp:sp modelId="{D20767C2-B43E-432A-B18D-4C49571452F7}">
      <dsp:nvSpPr>
        <dsp:cNvPr id="0" name=""/>
        <dsp:cNvSpPr/>
      </dsp:nvSpPr>
      <dsp:spPr>
        <a:xfrm>
          <a:off x="8387784" y="476131"/>
          <a:ext cx="1669286" cy="3514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tr-TR" sz="1400" kern="1200" dirty="0">
              <a:solidFill>
                <a:srgbClr val="0070C0"/>
              </a:solidFill>
            </a:rPr>
            <a:t>Dayanım, Sertlik, Elastiklik, Gevreklik vs.</a:t>
          </a:r>
        </a:p>
        <a:p>
          <a:pPr marL="114300" lvl="1" indent="-114300" algn="l" defTabSz="622300">
            <a:lnSpc>
              <a:spcPct val="90000"/>
            </a:lnSpc>
            <a:spcBef>
              <a:spcPct val="0"/>
            </a:spcBef>
            <a:spcAft>
              <a:spcPct val="15000"/>
            </a:spcAft>
            <a:buChar char="••"/>
          </a:pPr>
          <a:r>
            <a:rPr lang="tr-TR" sz="1400" kern="1200" dirty="0">
              <a:solidFill>
                <a:srgbClr val="00B050"/>
              </a:solidFill>
            </a:rPr>
            <a:t>İletkenlik, </a:t>
          </a:r>
          <a:r>
            <a:rPr lang="tr-TR" sz="1400" kern="1200" dirty="0" err="1">
              <a:solidFill>
                <a:srgbClr val="00B050"/>
              </a:solidFill>
            </a:rPr>
            <a:t>Yalıtkanlık</a:t>
          </a:r>
          <a:endParaRPr lang="tr-TR" sz="1400" kern="1200" dirty="0">
            <a:solidFill>
              <a:srgbClr val="00B050"/>
            </a:solidFill>
          </a:endParaRPr>
        </a:p>
        <a:p>
          <a:pPr marL="114300" lvl="1" indent="-114300" algn="l" defTabSz="622300">
            <a:lnSpc>
              <a:spcPct val="90000"/>
            </a:lnSpc>
            <a:spcBef>
              <a:spcPct val="0"/>
            </a:spcBef>
            <a:spcAft>
              <a:spcPct val="15000"/>
            </a:spcAft>
            <a:buChar char="••"/>
          </a:pPr>
          <a:r>
            <a:rPr lang="tr-TR" sz="1400" kern="1200" dirty="0">
              <a:solidFill>
                <a:schemeClr val="accent2"/>
              </a:solidFill>
            </a:rPr>
            <a:t>Isıl kapasite, Isıl iletim, Genleşme</a:t>
          </a:r>
        </a:p>
        <a:p>
          <a:pPr marL="114300" lvl="1" indent="-114300" algn="l" defTabSz="622300">
            <a:lnSpc>
              <a:spcPct val="90000"/>
            </a:lnSpc>
            <a:spcBef>
              <a:spcPct val="0"/>
            </a:spcBef>
            <a:spcAft>
              <a:spcPct val="15000"/>
            </a:spcAft>
            <a:buChar char="••"/>
          </a:pPr>
          <a:r>
            <a:rPr lang="tr-TR" sz="1400" kern="1200" dirty="0">
              <a:solidFill>
                <a:srgbClr val="7030A0"/>
              </a:solidFill>
            </a:rPr>
            <a:t>Manyetik duyarlılık, </a:t>
          </a:r>
          <a:r>
            <a:rPr lang="tr-TR" sz="1400" kern="1200" dirty="0" err="1">
              <a:solidFill>
                <a:srgbClr val="7030A0"/>
              </a:solidFill>
            </a:rPr>
            <a:t>Manyetizasyon</a:t>
          </a:r>
          <a:endParaRPr lang="tr-TR" sz="1400" kern="1200" dirty="0">
            <a:solidFill>
              <a:srgbClr val="7030A0"/>
            </a:solidFill>
          </a:endParaRPr>
        </a:p>
        <a:p>
          <a:pPr marL="114300" lvl="1" indent="-114300" algn="l" defTabSz="622300">
            <a:lnSpc>
              <a:spcPct val="90000"/>
            </a:lnSpc>
            <a:spcBef>
              <a:spcPct val="0"/>
            </a:spcBef>
            <a:spcAft>
              <a:spcPct val="15000"/>
            </a:spcAft>
            <a:buChar char="••"/>
          </a:pPr>
          <a:r>
            <a:rPr lang="tr-TR" sz="1400" kern="1200" dirty="0">
              <a:solidFill>
                <a:schemeClr val="accent4"/>
              </a:solidFill>
            </a:rPr>
            <a:t>Işığı yansıtma, Işığı geçirme, Işığı </a:t>
          </a:r>
          <a:r>
            <a:rPr lang="tr-TR" sz="1400" kern="1200" dirty="0" err="1">
              <a:solidFill>
                <a:schemeClr val="accent4"/>
              </a:solidFill>
            </a:rPr>
            <a:t>absorbe</a:t>
          </a:r>
          <a:r>
            <a:rPr lang="tr-TR" sz="1400" kern="1200" dirty="0">
              <a:solidFill>
                <a:schemeClr val="accent4"/>
              </a:solidFill>
            </a:rPr>
            <a:t> etme</a:t>
          </a:r>
        </a:p>
      </dsp:txBody>
      <dsp:txXfrm>
        <a:off x="8436676" y="525023"/>
        <a:ext cx="1571502" cy="3416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F977F-DBAC-4FD0-AB91-D903127AFEE9}">
      <dsp:nvSpPr>
        <dsp:cNvPr id="0" name=""/>
        <dsp:cNvSpPr/>
      </dsp:nvSpPr>
      <dsp:spPr>
        <a:xfrm>
          <a:off x="4762251" y="5021452"/>
          <a:ext cx="279300" cy="600496"/>
        </a:xfrm>
        <a:custGeom>
          <a:avLst/>
          <a:gdLst/>
          <a:ahLst/>
          <a:cxnLst/>
          <a:rect l="0" t="0" r="0" b="0"/>
          <a:pathLst>
            <a:path>
              <a:moveTo>
                <a:pt x="0" y="0"/>
              </a:moveTo>
              <a:lnTo>
                <a:pt x="139650" y="0"/>
              </a:lnTo>
              <a:lnTo>
                <a:pt x="139650" y="600496"/>
              </a:lnTo>
              <a:lnTo>
                <a:pt x="279300" y="60049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52F1D0-BFE7-4986-8E19-7C2472E5B997}">
      <dsp:nvSpPr>
        <dsp:cNvPr id="0" name=""/>
        <dsp:cNvSpPr/>
      </dsp:nvSpPr>
      <dsp:spPr>
        <a:xfrm>
          <a:off x="4762251" y="4975732"/>
          <a:ext cx="279300" cy="91440"/>
        </a:xfrm>
        <a:custGeom>
          <a:avLst/>
          <a:gdLst/>
          <a:ahLst/>
          <a:cxnLst/>
          <a:rect l="0" t="0" r="0" b="0"/>
          <a:pathLst>
            <a:path>
              <a:moveTo>
                <a:pt x="0" y="45720"/>
              </a:moveTo>
              <a:lnTo>
                <a:pt x="279300" y="4572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B8C244-1E68-4811-80F7-641D5C84FC4F}">
      <dsp:nvSpPr>
        <dsp:cNvPr id="0" name=""/>
        <dsp:cNvSpPr/>
      </dsp:nvSpPr>
      <dsp:spPr>
        <a:xfrm>
          <a:off x="4762251" y="4420955"/>
          <a:ext cx="279300" cy="600496"/>
        </a:xfrm>
        <a:custGeom>
          <a:avLst/>
          <a:gdLst/>
          <a:ahLst/>
          <a:cxnLst/>
          <a:rect l="0" t="0" r="0" b="0"/>
          <a:pathLst>
            <a:path>
              <a:moveTo>
                <a:pt x="0" y="600496"/>
              </a:moveTo>
              <a:lnTo>
                <a:pt x="139650" y="600496"/>
              </a:lnTo>
              <a:lnTo>
                <a:pt x="139650" y="0"/>
              </a:lnTo>
              <a:lnTo>
                <a:pt x="279300"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49118A-C433-46E0-B34A-F2C8E8468F4A}">
      <dsp:nvSpPr>
        <dsp:cNvPr id="0" name=""/>
        <dsp:cNvSpPr/>
      </dsp:nvSpPr>
      <dsp:spPr>
        <a:xfrm>
          <a:off x="3086447" y="2769589"/>
          <a:ext cx="279300" cy="2251862"/>
        </a:xfrm>
        <a:custGeom>
          <a:avLst/>
          <a:gdLst/>
          <a:ahLst/>
          <a:cxnLst/>
          <a:rect l="0" t="0" r="0" b="0"/>
          <a:pathLst>
            <a:path>
              <a:moveTo>
                <a:pt x="0" y="0"/>
              </a:moveTo>
              <a:lnTo>
                <a:pt x="139650" y="0"/>
              </a:lnTo>
              <a:lnTo>
                <a:pt x="139650" y="2251862"/>
              </a:lnTo>
              <a:lnTo>
                <a:pt x="279300" y="225186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97ADB5-6907-476B-AFF5-2A121FD9AF8D}">
      <dsp:nvSpPr>
        <dsp:cNvPr id="0" name=""/>
        <dsp:cNvSpPr/>
      </dsp:nvSpPr>
      <dsp:spPr>
        <a:xfrm>
          <a:off x="4762251" y="3219962"/>
          <a:ext cx="279300" cy="600496"/>
        </a:xfrm>
        <a:custGeom>
          <a:avLst/>
          <a:gdLst/>
          <a:ahLst/>
          <a:cxnLst/>
          <a:rect l="0" t="0" r="0" b="0"/>
          <a:pathLst>
            <a:path>
              <a:moveTo>
                <a:pt x="0" y="0"/>
              </a:moveTo>
              <a:lnTo>
                <a:pt x="139650" y="0"/>
              </a:lnTo>
              <a:lnTo>
                <a:pt x="139650" y="600496"/>
              </a:lnTo>
              <a:lnTo>
                <a:pt x="279300" y="60049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1A8D42-56EE-4C91-B168-C7738FD87684}">
      <dsp:nvSpPr>
        <dsp:cNvPr id="0" name=""/>
        <dsp:cNvSpPr/>
      </dsp:nvSpPr>
      <dsp:spPr>
        <a:xfrm>
          <a:off x="4762251" y="3174242"/>
          <a:ext cx="279300" cy="91440"/>
        </a:xfrm>
        <a:custGeom>
          <a:avLst/>
          <a:gdLst/>
          <a:ahLst/>
          <a:cxnLst/>
          <a:rect l="0" t="0" r="0" b="0"/>
          <a:pathLst>
            <a:path>
              <a:moveTo>
                <a:pt x="0" y="45720"/>
              </a:moveTo>
              <a:lnTo>
                <a:pt x="279300" y="4572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98BA1C-C94B-4B8C-A73B-0239FB3EEF0F}">
      <dsp:nvSpPr>
        <dsp:cNvPr id="0" name=""/>
        <dsp:cNvSpPr/>
      </dsp:nvSpPr>
      <dsp:spPr>
        <a:xfrm>
          <a:off x="4762251" y="2619465"/>
          <a:ext cx="279300" cy="600496"/>
        </a:xfrm>
        <a:custGeom>
          <a:avLst/>
          <a:gdLst/>
          <a:ahLst/>
          <a:cxnLst/>
          <a:rect l="0" t="0" r="0" b="0"/>
          <a:pathLst>
            <a:path>
              <a:moveTo>
                <a:pt x="0" y="600496"/>
              </a:moveTo>
              <a:lnTo>
                <a:pt x="139650" y="600496"/>
              </a:lnTo>
              <a:lnTo>
                <a:pt x="139650" y="0"/>
              </a:lnTo>
              <a:lnTo>
                <a:pt x="279300"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FA0DF6-A731-424F-A332-D0AFB11275ED}">
      <dsp:nvSpPr>
        <dsp:cNvPr id="0" name=""/>
        <dsp:cNvSpPr/>
      </dsp:nvSpPr>
      <dsp:spPr>
        <a:xfrm>
          <a:off x="3086447" y="2769589"/>
          <a:ext cx="279300" cy="450372"/>
        </a:xfrm>
        <a:custGeom>
          <a:avLst/>
          <a:gdLst/>
          <a:ahLst/>
          <a:cxnLst/>
          <a:rect l="0" t="0" r="0" b="0"/>
          <a:pathLst>
            <a:path>
              <a:moveTo>
                <a:pt x="0" y="0"/>
              </a:moveTo>
              <a:lnTo>
                <a:pt x="139650" y="0"/>
              </a:lnTo>
              <a:lnTo>
                <a:pt x="139650" y="450372"/>
              </a:lnTo>
              <a:lnTo>
                <a:pt x="279300" y="45037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C10C88-0354-474E-AFEA-F4571F1C7C34}">
      <dsp:nvSpPr>
        <dsp:cNvPr id="0" name=""/>
        <dsp:cNvSpPr/>
      </dsp:nvSpPr>
      <dsp:spPr>
        <a:xfrm>
          <a:off x="4762251" y="1718720"/>
          <a:ext cx="279300" cy="300248"/>
        </a:xfrm>
        <a:custGeom>
          <a:avLst/>
          <a:gdLst/>
          <a:ahLst/>
          <a:cxnLst/>
          <a:rect l="0" t="0" r="0" b="0"/>
          <a:pathLst>
            <a:path>
              <a:moveTo>
                <a:pt x="0" y="0"/>
              </a:moveTo>
              <a:lnTo>
                <a:pt x="139650" y="0"/>
              </a:lnTo>
              <a:lnTo>
                <a:pt x="139650" y="300248"/>
              </a:lnTo>
              <a:lnTo>
                <a:pt x="279300" y="30024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86C861-946B-4F49-B7AC-0F28187A2F8A}">
      <dsp:nvSpPr>
        <dsp:cNvPr id="0" name=""/>
        <dsp:cNvSpPr/>
      </dsp:nvSpPr>
      <dsp:spPr>
        <a:xfrm>
          <a:off x="4762251" y="1418472"/>
          <a:ext cx="279300" cy="300248"/>
        </a:xfrm>
        <a:custGeom>
          <a:avLst/>
          <a:gdLst/>
          <a:ahLst/>
          <a:cxnLst/>
          <a:rect l="0" t="0" r="0" b="0"/>
          <a:pathLst>
            <a:path>
              <a:moveTo>
                <a:pt x="0" y="300248"/>
              </a:moveTo>
              <a:lnTo>
                <a:pt x="139650" y="300248"/>
              </a:lnTo>
              <a:lnTo>
                <a:pt x="139650" y="0"/>
              </a:lnTo>
              <a:lnTo>
                <a:pt x="279300"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64368E-DC7F-4BE0-8D2C-013C75E3EE03}">
      <dsp:nvSpPr>
        <dsp:cNvPr id="0" name=""/>
        <dsp:cNvSpPr/>
      </dsp:nvSpPr>
      <dsp:spPr>
        <a:xfrm>
          <a:off x="3086447" y="1718720"/>
          <a:ext cx="279300" cy="1050869"/>
        </a:xfrm>
        <a:custGeom>
          <a:avLst/>
          <a:gdLst/>
          <a:ahLst/>
          <a:cxnLst/>
          <a:rect l="0" t="0" r="0" b="0"/>
          <a:pathLst>
            <a:path>
              <a:moveTo>
                <a:pt x="0" y="1050869"/>
              </a:moveTo>
              <a:lnTo>
                <a:pt x="139650" y="1050869"/>
              </a:lnTo>
              <a:lnTo>
                <a:pt x="139650" y="0"/>
              </a:lnTo>
              <a:lnTo>
                <a:pt x="279300"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C9C9D0-5E78-4D5C-B7DB-6D7BE4F41F7D}">
      <dsp:nvSpPr>
        <dsp:cNvPr id="0" name=""/>
        <dsp:cNvSpPr/>
      </dsp:nvSpPr>
      <dsp:spPr>
        <a:xfrm>
          <a:off x="4762251" y="517727"/>
          <a:ext cx="279300" cy="300248"/>
        </a:xfrm>
        <a:custGeom>
          <a:avLst/>
          <a:gdLst/>
          <a:ahLst/>
          <a:cxnLst/>
          <a:rect l="0" t="0" r="0" b="0"/>
          <a:pathLst>
            <a:path>
              <a:moveTo>
                <a:pt x="0" y="0"/>
              </a:moveTo>
              <a:lnTo>
                <a:pt x="139650" y="0"/>
              </a:lnTo>
              <a:lnTo>
                <a:pt x="139650" y="300248"/>
              </a:lnTo>
              <a:lnTo>
                <a:pt x="279300" y="30024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2182E3-892B-4469-B540-9076C6ED7420}">
      <dsp:nvSpPr>
        <dsp:cNvPr id="0" name=""/>
        <dsp:cNvSpPr/>
      </dsp:nvSpPr>
      <dsp:spPr>
        <a:xfrm>
          <a:off x="4762251" y="217478"/>
          <a:ext cx="279300" cy="300248"/>
        </a:xfrm>
        <a:custGeom>
          <a:avLst/>
          <a:gdLst/>
          <a:ahLst/>
          <a:cxnLst/>
          <a:rect l="0" t="0" r="0" b="0"/>
          <a:pathLst>
            <a:path>
              <a:moveTo>
                <a:pt x="0" y="300248"/>
              </a:moveTo>
              <a:lnTo>
                <a:pt x="139650" y="300248"/>
              </a:lnTo>
              <a:lnTo>
                <a:pt x="139650" y="0"/>
              </a:lnTo>
              <a:lnTo>
                <a:pt x="279300"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4F9F99-334A-483E-BD1B-17E449FD8AD9}">
      <dsp:nvSpPr>
        <dsp:cNvPr id="0" name=""/>
        <dsp:cNvSpPr/>
      </dsp:nvSpPr>
      <dsp:spPr>
        <a:xfrm>
          <a:off x="3086447" y="517727"/>
          <a:ext cx="279300" cy="2251862"/>
        </a:xfrm>
        <a:custGeom>
          <a:avLst/>
          <a:gdLst/>
          <a:ahLst/>
          <a:cxnLst/>
          <a:rect l="0" t="0" r="0" b="0"/>
          <a:pathLst>
            <a:path>
              <a:moveTo>
                <a:pt x="0" y="2251862"/>
              </a:moveTo>
              <a:lnTo>
                <a:pt x="139650" y="2251862"/>
              </a:lnTo>
              <a:lnTo>
                <a:pt x="139650" y="0"/>
              </a:lnTo>
              <a:lnTo>
                <a:pt x="279300"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C46CD2-D87A-42AC-9605-46F53B5943A1}">
      <dsp:nvSpPr>
        <dsp:cNvPr id="0" name=""/>
        <dsp:cNvSpPr/>
      </dsp:nvSpPr>
      <dsp:spPr>
        <a:xfrm>
          <a:off x="1689943" y="2556622"/>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MALZEMELER</a:t>
          </a:r>
        </a:p>
      </dsp:txBody>
      <dsp:txXfrm>
        <a:off x="1689943" y="2556622"/>
        <a:ext cx="1396503" cy="425933"/>
      </dsp:txXfrm>
    </dsp:sp>
    <dsp:sp modelId="{D1656650-AC5A-4F80-AF1E-D013452A9A13}">
      <dsp:nvSpPr>
        <dsp:cNvPr id="0" name=""/>
        <dsp:cNvSpPr/>
      </dsp:nvSpPr>
      <dsp:spPr>
        <a:xfrm>
          <a:off x="3365748" y="304760"/>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Metaller</a:t>
          </a:r>
        </a:p>
      </dsp:txBody>
      <dsp:txXfrm>
        <a:off x="3365748" y="304760"/>
        <a:ext cx="1396503" cy="425933"/>
      </dsp:txXfrm>
    </dsp:sp>
    <dsp:sp modelId="{33BE4EA7-9742-4544-B266-A2816A250D0D}">
      <dsp:nvSpPr>
        <dsp:cNvPr id="0" name=""/>
        <dsp:cNvSpPr/>
      </dsp:nvSpPr>
      <dsp:spPr>
        <a:xfrm>
          <a:off x="5041552" y="4512"/>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Demir </a:t>
          </a:r>
          <a:r>
            <a:rPr lang="tr-TR" sz="1300" kern="1200" dirty="0" smtClean="0"/>
            <a:t>esaslı metaller</a:t>
          </a:r>
          <a:endParaRPr lang="tr-TR" sz="1300" kern="1200" dirty="0"/>
        </a:p>
      </dsp:txBody>
      <dsp:txXfrm>
        <a:off x="5041552" y="4512"/>
        <a:ext cx="1396503" cy="425933"/>
      </dsp:txXfrm>
    </dsp:sp>
    <dsp:sp modelId="{E6FB7CD9-4A00-414C-B09A-C142FA70FE98}">
      <dsp:nvSpPr>
        <dsp:cNvPr id="0" name=""/>
        <dsp:cNvSpPr/>
      </dsp:nvSpPr>
      <dsp:spPr>
        <a:xfrm>
          <a:off x="5041552" y="605008"/>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Demir </a:t>
          </a:r>
          <a:r>
            <a:rPr lang="tr-TR" sz="1300" kern="1200" dirty="0" smtClean="0"/>
            <a:t>esaslı olmayan </a:t>
          </a:r>
          <a:r>
            <a:rPr lang="tr-TR" sz="1300" kern="1200" dirty="0"/>
            <a:t>metaller</a:t>
          </a:r>
        </a:p>
      </dsp:txBody>
      <dsp:txXfrm>
        <a:off x="5041552" y="605008"/>
        <a:ext cx="1396503" cy="425933"/>
      </dsp:txXfrm>
    </dsp:sp>
    <dsp:sp modelId="{999CEEDE-02D4-43E1-B84B-8AA89903F5D4}">
      <dsp:nvSpPr>
        <dsp:cNvPr id="0" name=""/>
        <dsp:cNvSpPr/>
      </dsp:nvSpPr>
      <dsp:spPr>
        <a:xfrm>
          <a:off x="3365748" y="1505753"/>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Seramikler</a:t>
          </a:r>
        </a:p>
      </dsp:txBody>
      <dsp:txXfrm>
        <a:off x="3365748" y="1505753"/>
        <a:ext cx="1396503" cy="425933"/>
      </dsp:txXfrm>
    </dsp:sp>
    <dsp:sp modelId="{9C6D016D-2D35-48C7-9BD0-FF7162383F4D}">
      <dsp:nvSpPr>
        <dsp:cNvPr id="0" name=""/>
        <dsp:cNvSpPr/>
      </dsp:nvSpPr>
      <dsp:spPr>
        <a:xfrm>
          <a:off x="5041552" y="1205505"/>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Kristal yapılı seramikler</a:t>
          </a:r>
        </a:p>
      </dsp:txBody>
      <dsp:txXfrm>
        <a:off x="5041552" y="1205505"/>
        <a:ext cx="1396503" cy="425933"/>
      </dsp:txXfrm>
    </dsp:sp>
    <dsp:sp modelId="{EA19E811-27F4-47C7-9F37-9E6B664A385C}">
      <dsp:nvSpPr>
        <dsp:cNvPr id="0" name=""/>
        <dsp:cNvSpPr/>
      </dsp:nvSpPr>
      <dsp:spPr>
        <a:xfrm>
          <a:off x="5041552" y="1806002"/>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Cam seramikler</a:t>
          </a:r>
        </a:p>
      </dsp:txBody>
      <dsp:txXfrm>
        <a:off x="5041552" y="1806002"/>
        <a:ext cx="1396503" cy="425933"/>
      </dsp:txXfrm>
    </dsp:sp>
    <dsp:sp modelId="{50ADE2EE-9F69-4E44-8D65-A9B040817B9E}">
      <dsp:nvSpPr>
        <dsp:cNvPr id="0" name=""/>
        <dsp:cNvSpPr/>
      </dsp:nvSpPr>
      <dsp:spPr>
        <a:xfrm>
          <a:off x="3365748" y="3006995"/>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Polimerler</a:t>
          </a:r>
        </a:p>
      </dsp:txBody>
      <dsp:txXfrm>
        <a:off x="3365748" y="3006995"/>
        <a:ext cx="1396503" cy="425933"/>
      </dsp:txXfrm>
    </dsp:sp>
    <dsp:sp modelId="{6EC9D79A-8877-437A-8ACE-324582F10EAD}">
      <dsp:nvSpPr>
        <dsp:cNvPr id="0" name=""/>
        <dsp:cNvSpPr/>
      </dsp:nvSpPr>
      <dsp:spPr>
        <a:xfrm>
          <a:off x="5041552" y="2406498"/>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Termoplastikler</a:t>
          </a:r>
        </a:p>
      </dsp:txBody>
      <dsp:txXfrm>
        <a:off x="5041552" y="2406498"/>
        <a:ext cx="1396503" cy="425933"/>
      </dsp:txXfrm>
    </dsp:sp>
    <dsp:sp modelId="{AF5576C8-77C8-4966-B0EA-9D00BB4614D6}">
      <dsp:nvSpPr>
        <dsp:cNvPr id="0" name=""/>
        <dsp:cNvSpPr/>
      </dsp:nvSpPr>
      <dsp:spPr>
        <a:xfrm>
          <a:off x="5041552" y="3006995"/>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Termosetler</a:t>
          </a:r>
        </a:p>
      </dsp:txBody>
      <dsp:txXfrm>
        <a:off x="5041552" y="3006995"/>
        <a:ext cx="1396503" cy="425933"/>
      </dsp:txXfrm>
    </dsp:sp>
    <dsp:sp modelId="{BEB05ACB-67C2-4950-966F-93536DD7E517}">
      <dsp:nvSpPr>
        <dsp:cNvPr id="0" name=""/>
        <dsp:cNvSpPr/>
      </dsp:nvSpPr>
      <dsp:spPr>
        <a:xfrm>
          <a:off x="5041552" y="3607492"/>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Elastomerler</a:t>
          </a:r>
        </a:p>
      </dsp:txBody>
      <dsp:txXfrm>
        <a:off x="5041552" y="3607492"/>
        <a:ext cx="1396503" cy="425933"/>
      </dsp:txXfrm>
    </dsp:sp>
    <dsp:sp modelId="{8671960B-367B-4E60-B0E3-41DA89196B24}">
      <dsp:nvSpPr>
        <dsp:cNvPr id="0" name=""/>
        <dsp:cNvSpPr/>
      </dsp:nvSpPr>
      <dsp:spPr>
        <a:xfrm>
          <a:off x="3365748" y="4808485"/>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Kompozitler</a:t>
          </a:r>
        </a:p>
      </dsp:txBody>
      <dsp:txXfrm>
        <a:off x="3365748" y="4808485"/>
        <a:ext cx="1396503" cy="425933"/>
      </dsp:txXfrm>
    </dsp:sp>
    <dsp:sp modelId="{35FC1D94-690A-410A-B66E-1CE72D346562}">
      <dsp:nvSpPr>
        <dsp:cNvPr id="0" name=""/>
        <dsp:cNvSpPr/>
      </dsp:nvSpPr>
      <dsp:spPr>
        <a:xfrm>
          <a:off x="5041552" y="4207988"/>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Metal matrisli kompozitler</a:t>
          </a:r>
        </a:p>
      </dsp:txBody>
      <dsp:txXfrm>
        <a:off x="5041552" y="4207988"/>
        <a:ext cx="1396503" cy="425933"/>
      </dsp:txXfrm>
    </dsp:sp>
    <dsp:sp modelId="{27DF279B-F5E9-4AA9-9FD9-5428AF8F2932}">
      <dsp:nvSpPr>
        <dsp:cNvPr id="0" name=""/>
        <dsp:cNvSpPr/>
      </dsp:nvSpPr>
      <dsp:spPr>
        <a:xfrm>
          <a:off x="5041552" y="4808485"/>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Seramik matrisli kompozitler</a:t>
          </a:r>
        </a:p>
      </dsp:txBody>
      <dsp:txXfrm>
        <a:off x="5041552" y="4808485"/>
        <a:ext cx="1396503" cy="425933"/>
      </dsp:txXfrm>
    </dsp:sp>
    <dsp:sp modelId="{4CBE3C59-6F80-453A-8388-E8AE177CD83D}">
      <dsp:nvSpPr>
        <dsp:cNvPr id="0" name=""/>
        <dsp:cNvSpPr/>
      </dsp:nvSpPr>
      <dsp:spPr>
        <a:xfrm>
          <a:off x="5041552" y="5408982"/>
          <a:ext cx="1396503" cy="425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tr-TR" sz="1300" kern="1200" dirty="0"/>
            <a:t>Polimer matrisli kompozitler</a:t>
          </a:r>
        </a:p>
      </dsp:txBody>
      <dsp:txXfrm>
        <a:off x="5041552" y="5408982"/>
        <a:ext cx="1396503" cy="4259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A99DD-43BE-4823-8275-894EC95D17AD}">
      <dsp:nvSpPr>
        <dsp:cNvPr id="0" name=""/>
        <dsp:cNvSpPr/>
      </dsp:nvSpPr>
      <dsp:spPr>
        <a:xfrm>
          <a:off x="3136783" y="1672355"/>
          <a:ext cx="1979996" cy="19799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t>BİYOMALZEMELER</a:t>
          </a:r>
        </a:p>
      </dsp:txBody>
      <dsp:txXfrm>
        <a:off x="3426747" y="1962319"/>
        <a:ext cx="1400068" cy="1400068"/>
      </dsp:txXfrm>
    </dsp:sp>
    <dsp:sp modelId="{A199F9DA-19A4-4D5C-A53E-4466C09AE4DB}">
      <dsp:nvSpPr>
        <dsp:cNvPr id="0" name=""/>
        <dsp:cNvSpPr/>
      </dsp:nvSpPr>
      <dsp:spPr>
        <a:xfrm rot="16200000">
          <a:off x="4032527" y="1328001"/>
          <a:ext cx="204945" cy="4680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tr-TR" sz="2000" kern="1200"/>
        </a:p>
      </dsp:txBody>
      <dsp:txXfrm>
        <a:off x="4063269" y="1452343"/>
        <a:ext cx="143462" cy="280801"/>
      </dsp:txXfrm>
    </dsp:sp>
    <dsp:sp modelId="{8A58C9AC-41FB-4E6D-85B2-7B2B269AFBE4}">
      <dsp:nvSpPr>
        <dsp:cNvPr id="0" name=""/>
        <dsp:cNvSpPr/>
      </dsp:nvSpPr>
      <dsp:spPr>
        <a:xfrm>
          <a:off x="3406778" y="-18171"/>
          <a:ext cx="1440006" cy="1440006"/>
        </a:xfrm>
        <a:prstGeom prst="ellipse">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kern="1200" dirty="0"/>
            <a:t>Tedavi Etme</a:t>
          </a:r>
        </a:p>
      </dsp:txBody>
      <dsp:txXfrm>
        <a:off x="3617662" y="192713"/>
        <a:ext cx="1018238" cy="1018238"/>
      </dsp:txXfrm>
    </dsp:sp>
    <dsp:sp modelId="{BCCEE225-F6CE-4ACD-97E9-C5DC42C94436}">
      <dsp:nvSpPr>
        <dsp:cNvPr id="0" name=""/>
        <dsp:cNvSpPr/>
      </dsp:nvSpPr>
      <dsp:spPr>
        <a:xfrm>
          <a:off x="5216337" y="2428352"/>
          <a:ext cx="256499" cy="4680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tr-TR" sz="2000" kern="1200"/>
        </a:p>
      </dsp:txBody>
      <dsp:txXfrm>
        <a:off x="5216337" y="2521952"/>
        <a:ext cx="179549" cy="280801"/>
      </dsp:txXfrm>
    </dsp:sp>
    <dsp:sp modelId="{D5F83421-AC89-4C34-8F4D-8761FE5CE804}">
      <dsp:nvSpPr>
        <dsp:cNvPr id="0" name=""/>
        <dsp:cNvSpPr/>
      </dsp:nvSpPr>
      <dsp:spPr>
        <a:xfrm>
          <a:off x="5586486" y="1942350"/>
          <a:ext cx="1440006" cy="1440006"/>
        </a:xfrm>
        <a:prstGeom prst="ellipse">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kern="1200" dirty="0"/>
            <a:t>Yapısal Onarım</a:t>
          </a:r>
        </a:p>
      </dsp:txBody>
      <dsp:txXfrm>
        <a:off x="5797370" y="2153234"/>
        <a:ext cx="1018238" cy="1018238"/>
      </dsp:txXfrm>
    </dsp:sp>
    <dsp:sp modelId="{03D3F666-FC26-424F-B1CF-45AA79E7FC4A}">
      <dsp:nvSpPr>
        <dsp:cNvPr id="0" name=""/>
        <dsp:cNvSpPr/>
      </dsp:nvSpPr>
      <dsp:spPr>
        <a:xfrm rot="5400000">
          <a:off x="4024308" y="3539853"/>
          <a:ext cx="204945" cy="4680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tr-TR" sz="2000" kern="1200"/>
        </a:p>
      </dsp:txBody>
      <dsp:txXfrm>
        <a:off x="4055050" y="3602712"/>
        <a:ext cx="143462" cy="280801"/>
      </dsp:txXfrm>
    </dsp:sp>
    <dsp:sp modelId="{E933F5E4-5D0E-4182-8706-754944F4BB90}">
      <dsp:nvSpPr>
        <dsp:cNvPr id="0" name=""/>
        <dsp:cNvSpPr/>
      </dsp:nvSpPr>
      <dsp:spPr>
        <a:xfrm>
          <a:off x="3406778" y="3902871"/>
          <a:ext cx="1440006" cy="1440006"/>
        </a:xfrm>
        <a:prstGeom prst="ellipse">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kern="1200" dirty="0"/>
            <a:t>Doku veya Organın Tamamen Yerini Alma</a:t>
          </a:r>
        </a:p>
      </dsp:txBody>
      <dsp:txXfrm>
        <a:off x="3617662" y="4113755"/>
        <a:ext cx="1018238" cy="1018238"/>
      </dsp:txXfrm>
    </dsp:sp>
    <dsp:sp modelId="{B8A3DE7B-6E4B-429C-B219-7FA9F413E949}">
      <dsp:nvSpPr>
        <dsp:cNvPr id="0" name=""/>
        <dsp:cNvSpPr/>
      </dsp:nvSpPr>
      <dsp:spPr>
        <a:xfrm rot="10800000">
          <a:off x="2780725" y="2428352"/>
          <a:ext cx="256499" cy="4680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tr-TR" sz="2000" kern="1200"/>
        </a:p>
      </dsp:txBody>
      <dsp:txXfrm rot="10800000">
        <a:off x="2857675" y="2521952"/>
        <a:ext cx="179549" cy="280801"/>
      </dsp:txXfrm>
    </dsp:sp>
    <dsp:sp modelId="{78F2473A-8840-4DB6-9D0E-41E4D0D6B283}">
      <dsp:nvSpPr>
        <dsp:cNvPr id="0" name=""/>
        <dsp:cNvSpPr/>
      </dsp:nvSpPr>
      <dsp:spPr>
        <a:xfrm>
          <a:off x="1227070" y="1942350"/>
          <a:ext cx="1440006" cy="1440006"/>
        </a:xfrm>
        <a:prstGeom prst="ellipse">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kern="1200" dirty="0"/>
            <a:t>Fonksiyonel İyileştirme</a:t>
          </a:r>
        </a:p>
      </dsp:txBody>
      <dsp:txXfrm>
        <a:off x="1437954" y="2153234"/>
        <a:ext cx="1018238" cy="1018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569ED-EED4-4A0B-B0AF-EE54BFD0009B}">
      <dsp:nvSpPr>
        <dsp:cNvPr id="0" name=""/>
        <dsp:cNvSpPr/>
      </dsp:nvSpPr>
      <dsp:spPr>
        <a:xfrm>
          <a:off x="3148274" y="1293948"/>
          <a:ext cx="2300754" cy="23007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dirty="0">
              <a:effectLst>
                <a:outerShdw blurRad="38100" dist="38100" dir="2700000" algn="tl">
                  <a:srgbClr val="000000">
                    <a:alpha val="43137"/>
                  </a:srgbClr>
                </a:outerShdw>
              </a:effectLst>
            </a:rPr>
            <a:t>BİYOMALZEMELER</a:t>
          </a:r>
        </a:p>
      </dsp:txBody>
      <dsp:txXfrm>
        <a:off x="3485212" y="1630886"/>
        <a:ext cx="1626878" cy="1626878"/>
      </dsp:txXfrm>
    </dsp:sp>
    <dsp:sp modelId="{077FBB3E-ACD1-4920-A781-C4E7B3A0AA55}">
      <dsp:nvSpPr>
        <dsp:cNvPr id="0" name=""/>
        <dsp:cNvSpPr/>
      </dsp:nvSpPr>
      <dsp:spPr>
        <a:xfrm>
          <a:off x="3148398" y="-515036"/>
          <a:ext cx="2300766" cy="23007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t>BİYOMETALLER</a:t>
          </a:r>
        </a:p>
      </dsp:txBody>
      <dsp:txXfrm>
        <a:off x="3485337" y="-178097"/>
        <a:ext cx="1626888" cy="1626888"/>
      </dsp:txXfrm>
    </dsp:sp>
    <dsp:sp modelId="{8755F8E1-A9B8-4E4A-AACD-A584D3C0AC57}">
      <dsp:nvSpPr>
        <dsp:cNvPr id="0" name=""/>
        <dsp:cNvSpPr/>
      </dsp:nvSpPr>
      <dsp:spPr>
        <a:xfrm>
          <a:off x="5120996" y="1002155"/>
          <a:ext cx="2300766" cy="23007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t>BİYOPOLİMERLER</a:t>
          </a:r>
        </a:p>
      </dsp:txBody>
      <dsp:txXfrm>
        <a:off x="5457935" y="1339094"/>
        <a:ext cx="1626888" cy="1626888"/>
      </dsp:txXfrm>
    </dsp:sp>
    <dsp:sp modelId="{D3EB610A-BC21-4E64-951F-8BA99D66AC53}">
      <dsp:nvSpPr>
        <dsp:cNvPr id="0" name=""/>
        <dsp:cNvSpPr/>
      </dsp:nvSpPr>
      <dsp:spPr>
        <a:xfrm>
          <a:off x="3011611" y="2792659"/>
          <a:ext cx="2300766" cy="23007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t>BİYOSERAMİKLER</a:t>
          </a:r>
        </a:p>
      </dsp:txBody>
      <dsp:txXfrm>
        <a:off x="3348550" y="3129598"/>
        <a:ext cx="1626888" cy="1626888"/>
      </dsp:txXfrm>
    </dsp:sp>
    <dsp:sp modelId="{E8F7F53A-CDAD-489F-B081-0856BA11029C}">
      <dsp:nvSpPr>
        <dsp:cNvPr id="0" name=""/>
        <dsp:cNvSpPr/>
      </dsp:nvSpPr>
      <dsp:spPr>
        <a:xfrm>
          <a:off x="1192561" y="1137821"/>
          <a:ext cx="2302747" cy="230274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t>BİYOKOMPOZİTLER</a:t>
          </a:r>
        </a:p>
      </dsp:txBody>
      <dsp:txXfrm>
        <a:off x="1529790" y="1475050"/>
        <a:ext cx="1628289" cy="1628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2236C-061C-4AE1-8C75-5948685B1FAC}">
      <dsp:nvSpPr>
        <dsp:cNvPr id="0" name=""/>
        <dsp:cNvSpPr/>
      </dsp:nvSpPr>
      <dsp:spPr>
        <a:xfrm>
          <a:off x="178446" y="0"/>
          <a:ext cx="2022393" cy="153308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3B4FA1-F07F-4D0B-960D-A5272FA41D1A}">
      <dsp:nvSpPr>
        <dsp:cNvPr id="0" name=""/>
        <dsp:cNvSpPr/>
      </dsp:nvSpPr>
      <dsp:spPr>
        <a:xfrm>
          <a:off x="29" y="459924"/>
          <a:ext cx="1160598" cy="6132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err="1"/>
            <a:t>MonoMer</a:t>
          </a:r>
          <a:endParaRPr lang="tr-TR" sz="1700" kern="1200" dirty="0"/>
        </a:p>
      </dsp:txBody>
      <dsp:txXfrm>
        <a:off x="29965" y="489860"/>
        <a:ext cx="1100726" cy="553360"/>
      </dsp:txXfrm>
    </dsp:sp>
    <dsp:sp modelId="{9601D636-B5A8-4FA3-8094-2E49E72FA913}">
      <dsp:nvSpPr>
        <dsp:cNvPr id="0" name=""/>
        <dsp:cNvSpPr/>
      </dsp:nvSpPr>
      <dsp:spPr>
        <a:xfrm>
          <a:off x="1218657" y="459924"/>
          <a:ext cx="1160598" cy="6132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err="1"/>
            <a:t>PoliMer</a:t>
          </a:r>
          <a:endParaRPr lang="tr-TR" sz="1700" kern="1200" dirty="0"/>
        </a:p>
      </dsp:txBody>
      <dsp:txXfrm>
        <a:off x="1248593" y="489860"/>
        <a:ext cx="1100726" cy="5533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D2EFF-6A98-4EA3-8BBE-CF1483EC0011}">
      <dsp:nvSpPr>
        <dsp:cNvPr id="0" name=""/>
        <dsp:cNvSpPr/>
      </dsp:nvSpPr>
      <dsp:spPr>
        <a:xfrm>
          <a:off x="2656" y="249037"/>
          <a:ext cx="3236572" cy="12946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tr-TR" sz="2200" kern="1200" dirty="0"/>
            <a:t>in-vitro testler</a:t>
          </a:r>
        </a:p>
      </dsp:txBody>
      <dsp:txXfrm>
        <a:off x="649970" y="249037"/>
        <a:ext cx="1941944" cy="1294628"/>
      </dsp:txXfrm>
    </dsp:sp>
    <dsp:sp modelId="{16558372-D73B-4072-9F3E-2123A0739CFB}">
      <dsp:nvSpPr>
        <dsp:cNvPr id="0" name=""/>
        <dsp:cNvSpPr/>
      </dsp:nvSpPr>
      <dsp:spPr>
        <a:xfrm>
          <a:off x="2915571" y="249037"/>
          <a:ext cx="3236572" cy="12946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tr-TR" sz="2200" kern="1200" dirty="0"/>
            <a:t>in-</a:t>
          </a:r>
          <a:r>
            <a:rPr lang="tr-TR" sz="2200" kern="1200" dirty="0" err="1"/>
            <a:t>vivo</a:t>
          </a:r>
          <a:r>
            <a:rPr lang="tr-TR" sz="2200" kern="1200" dirty="0"/>
            <a:t> Testler (Hayvan Deneyleri)</a:t>
          </a:r>
        </a:p>
      </dsp:txBody>
      <dsp:txXfrm>
        <a:off x="3562885" y="249037"/>
        <a:ext cx="1941944" cy="1294628"/>
      </dsp:txXfrm>
    </dsp:sp>
    <dsp:sp modelId="{532320B2-3948-4F03-BF6B-6A5A34D7AF12}">
      <dsp:nvSpPr>
        <dsp:cNvPr id="0" name=""/>
        <dsp:cNvSpPr/>
      </dsp:nvSpPr>
      <dsp:spPr>
        <a:xfrm>
          <a:off x="5828486" y="249037"/>
          <a:ext cx="3236572" cy="12946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tr-TR" sz="2200" kern="1200" dirty="0"/>
            <a:t>in-</a:t>
          </a:r>
          <a:r>
            <a:rPr lang="tr-TR" sz="2200" kern="1200" dirty="0" err="1"/>
            <a:t>vivo</a:t>
          </a:r>
          <a:r>
            <a:rPr lang="tr-TR" sz="2200" kern="1200" dirty="0"/>
            <a:t> Testler (Klinik Deneyler)</a:t>
          </a:r>
        </a:p>
      </dsp:txBody>
      <dsp:txXfrm>
        <a:off x="6475800" y="249037"/>
        <a:ext cx="1941944" cy="12946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D028C-91A9-4E12-8FAE-A820039BEA51}">
      <dsp:nvSpPr>
        <dsp:cNvPr id="0" name=""/>
        <dsp:cNvSpPr/>
      </dsp:nvSpPr>
      <dsp:spPr>
        <a:xfrm>
          <a:off x="3657064" y="1147317"/>
          <a:ext cx="2744271" cy="27442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kern="1200" dirty="0"/>
            <a:t>in-</a:t>
          </a:r>
          <a:r>
            <a:rPr lang="tr-TR" sz="1600" kern="1200" dirty="0" err="1"/>
            <a:t>vivo</a:t>
          </a:r>
          <a:r>
            <a:rPr lang="tr-TR" sz="1600" kern="1200" dirty="0"/>
            <a:t> testler</a:t>
          </a:r>
        </a:p>
      </dsp:txBody>
      <dsp:txXfrm>
        <a:off x="4058953" y="1549206"/>
        <a:ext cx="1940493" cy="1940493"/>
      </dsp:txXfrm>
    </dsp:sp>
    <dsp:sp modelId="{80264205-9D43-4DBF-9985-7D34C6C65A5D}">
      <dsp:nvSpPr>
        <dsp:cNvPr id="0" name=""/>
        <dsp:cNvSpPr/>
      </dsp:nvSpPr>
      <dsp:spPr>
        <a:xfrm>
          <a:off x="4255020" y="-42886"/>
          <a:ext cx="1548358" cy="15483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err="1"/>
            <a:t>Sensitization</a:t>
          </a:r>
          <a:r>
            <a:rPr lang="tr-TR" sz="900" kern="1200" dirty="0"/>
            <a:t> </a:t>
          </a:r>
        </a:p>
        <a:p>
          <a:pPr lvl="0" algn="ctr" defTabSz="400050">
            <a:lnSpc>
              <a:spcPct val="90000"/>
            </a:lnSpc>
            <a:spcBef>
              <a:spcPct val="0"/>
            </a:spcBef>
            <a:spcAft>
              <a:spcPct val="35000"/>
            </a:spcAft>
          </a:pPr>
          <a:r>
            <a:rPr lang="tr-TR" sz="900" kern="1200" dirty="0"/>
            <a:t>(Alerji) </a:t>
          </a:r>
        </a:p>
      </dsp:txBody>
      <dsp:txXfrm>
        <a:off x="4481772" y="183866"/>
        <a:ext cx="1094854" cy="1094854"/>
      </dsp:txXfrm>
    </dsp:sp>
    <dsp:sp modelId="{7AEB68F6-7F2C-461B-A961-BA7C70F7B264}">
      <dsp:nvSpPr>
        <dsp:cNvPr id="0" name=""/>
        <dsp:cNvSpPr/>
      </dsp:nvSpPr>
      <dsp:spPr>
        <a:xfrm>
          <a:off x="5653060" y="630374"/>
          <a:ext cx="1548358" cy="15483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err="1"/>
            <a:t>Genotoxicity</a:t>
          </a:r>
          <a:r>
            <a:rPr lang="tr-TR" sz="900" kern="1200" dirty="0"/>
            <a:t> </a:t>
          </a:r>
        </a:p>
        <a:p>
          <a:pPr lvl="0" algn="ctr" defTabSz="400050">
            <a:lnSpc>
              <a:spcPct val="90000"/>
            </a:lnSpc>
            <a:spcBef>
              <a:spcPct val="0"/>
            </a:spcBef>
            <a:spcAft>
              <a:spcPct val="35000"/>
            </a:spcAft>
          </a:pPr>
          <a:r>
            <a:rPr lang="tr-TR" sz="900" kern="1200" dirty="0"/>
            <a:t>(</a:t>
          </a:r>
          <a:r>
            <a:rPr lang="tr-TR" sz="900" kern="1200" dirty="0" err="1"/>
            <a:t>Genotoksisite</a:t>
          </a:r>
          <a:r>
            <a:rPr lang="tr-TR" sz="900" kern="1200" dirty="0"/>
            <a:t>)</a:t>
          </a:r>
        </a:p>
      </dsp:txBody>
      <dsp:txXfrm>
        <a:off x="5879812" y="857126"/>
        <a:ext cx="1094854" cy="1094854"/>
      </dsp:txXfrm>
    </dsp:sp>
    <dsp:sp modelId="{701BF833-2311-40C3-A49C-2237D775AAA4}">
      <dsp:nvSpPr>
        <dsp:cNvPr id="0" name=""/>
        <dsp:cNvSpPr/>
      </dsp:nvSpPr>
      <dsp:spPr>
        <a:xfrm>
          <a:off x="5998347" y="2143176"/>
          <a:ext cx="1548358" cy="15483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err="1"/>
            <a:t>Subchronic</a:t>
          </a:r>
          <a:r>
            <a:rPr lang="tr-TR" sz="900" kern="1200" dirty="0"/>
            <a:t> </a:t>
          </a:r>
          <a:r>
            <a:rPr lang="tr-TR" sz="900" kern="1200" dirty="0" err="1"/>
            <a:t>Toxicity</a:t>
          </a:r>
          <a:r>
            <a:rPr lang="tr-TR" sz="900" kern="1200" dirty="0"/>
            <a:t> </a:t>
          </a:r>
        </a:p>
        <a:p>
          <a:pPr lvl="0" algn="ctr" defTabSz="400050">
            <a:lnSpc>
              <a:spcPct val="90000"/>
            </a:lnSpc>
            <a:spcBef>
              <a:spcPct val="0"/>
            </a:spcBef>
            <a:spcAft>
              <a:spcPct val="35000"/>
            </a:spcAft>
          </a:pPr>
          <a:r>
            <a:rPr lang="tr-TR" sz="900" kern="1200" dirty="0"/>
            <a:t>(Kısa Süreli </a:t>
          </a:r>
          <a:r>
            <a:rPr lang="tr-TR" sz="900" kern="1200" dirty="0" err="1"/>
            <a:t>Toksisite</a:t>
          </a:r>
          <a:r>
            <a:rPr lang="tr-TR" sz="900" kern="1200" dirty="0"/>
            <a:t>)</a:t>
          </a:r>
        </a:p>
      </dsp:txBody>
      <dsp:txXfrm>
        <a:off x="6225099" y="2369928"/>
        <a:ext cx="1094854" cy="1094854"/>
      </dsp:txXfrm>
    </dsp:sp>
    <dsp:sp modelId="{977904F5-BAF5-4C85-B626-AB4E01404D1C}">
      <dsp:nvSpPr>
        <dsp:cNvPr id="0" name=""/>
        <dsp:cNvSpPr/>
      </dsp:nvSpPr>
      <dsp:spPr>
        <a:xfrm>
          <a:off x="5030874" y="3356350"/>
          <a:ext cx="1548358" cy="15483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err="1"/>
            <a:t>Hemocompatibility</a:t>
          </a:r>
          <a:r>
            <a:rPr lang="tr-TR" sz="900" kern="1200" dirty="0"/>
            <a:t> </a:t>
          </a:r>
        </a:p>
        <a:p>
          <a:pPr lvl="0" algn="ctr" defTabSz="400050">
            <a:lnSpc>
              <a:spcPct val="90000"/>
            </a:lnSpc>
            <a:spcBef>
              <a:spcPct val="0"/>
            </a:spcBef>
            <a:spcAft>
              <a:spcPct val="35000"/>
            </a:spcAft>
          </a:pPr>
          <a:endParaRPr lang="tr-TR" sz="900" kern="1200" dirty="0"/>
        </a:p>
        <a:p>
          <a:pPr lvl="0" algn="ctr" defTabSz="400050">
            <a:lnSpc>
              <a:spcPct val="90000"/>
            </a:lnSpc>
            <a:spcBef>
              <a:spcPct val="0"/>
            </a:spcBef>
            <a:spcAft>
              <a:spcPct val="35000"/>
            </a:spcAft>
          </a:pPr>
          <a:r>
            <a:rPr lang="tr-TR" sz="900" kern="1200" dirty="0"/>
            <a:t>(Kan Uyumluluğu)</a:t>
          </a:r>
        </a:p>
      </dsp:txBody>
      <dsp:txXfrm>
        <a:off x="5257626" y="3583102"/>
        <a:ext cx="1094854" cy="1094854"/>
      </dsp:txXfrm>
    </dsp:sp>
    <dsp:sp modelId="{5279F1FC-CFB9-4600-9C78-807FCE0188F5}">
      <dsp:nvSpPr>
        <dsp:cNvPr id="0" name=""/>
        <dsp:cNvSpPr/>
      </dsp:nvSpPr>
      <dsp:spPr>
        <a:xfrm>
          <a:off x="3479166" y="3356350"/>
          <a:ext cx="1548358" cy="15483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a:t>Irritation </a:t>
          </a:r>
          <a:endParaRPr lang="tr-TR" sz="900" kern="1200" dirty="0"/>
        </a:p>
        <a:p>
          <a:pPr lvl="0" algn="ctr" defTabSz="400050">
            <a:lnSpc>
              <a:spcPct val="90000"/>
            </a:lnSpc>
            <a:spcBef>
              <a:spcPct val="0"/>
            </a:spcBef>
            <a:spcAft>
              <a:spcPct val="35000"/>
            </a:spcAft>
          </a:pPr>
          <a:r>
            <a:rPr lang="tr-TR" sz="900" kern="1200" dirty="0"/>
            <a:t>(Tahribat)</a:t>
          </a:r>
        </a:p>
      </dsp:txBody>
      <dsp:txXfrm>
        <a:off x="3705918" y="3583102"/>
        <a:ext cx="1094854" cy="1094854"/>
      </dsp:txXfrm>
    </dsp:sp>
    <dsp:sp modelId="{E70D9F9E-A657-4B5F-895C-F35853CC4E48}">
      <dsp:nvSpPr>
        <dsp:cNvPr id="0" name=""/>
        <dsp:cNvSpPr/>
      </dsp:nvSpPr>
      <dsp:spPr>
        <a:xfrm>
          <a:off x="2511693" y="2143176"/>
          <a:ext cx="1548358" cy="15483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err="1"/>
            <a:t>Cytotoxicity</a:t>
          </a:r>
          <a:r>
            <a:rPr lang="tr-TR" sz="900" kern="1200" dirty="0"/>
            <a:t> </a:t>
          </a:r>
        </a:p>
        <a:p>
          <a:pPr lvl="0" algn="ctr" defTabSz="400050">
            <a:lnSpc>
              <a:spcPct val="90000"/>
            </a:lnSpc>
            <a:spcBef>
              <a:spcPct val="0"/>
            </a:spcBef>
            <a:spcAft>
              <a:spcPct val="35000"/>
            </a:spcAft>
          </a:pPr>
          <a:r>
            <a:rPr lang="tr-TR" sz="900" kern="1200" dirty="0"/>
            <a:t>(Hücre </a:t>
          </a:r>
          <a:r>
            <a:rPr lang="tr-TR" sz="900" kern="1200" dirty="0" err="1"/>
            <a:t>Toksisitesi</a:t>
          </a:r>
          <a:r>
            <a:rPr lang="tr-TR" sz="900" kern="1200" dirty="0"/>
            <a:t>)</a:t>
          </a:r>
        </a:p>
      </dsp:txBody>
      <dsp:txXfrm>
        <a:off x="2738445" y="2369928"/>
        <a:ext cx="1094854" cy="1094854"/>
      </dsp:txXfrm>
    </dsp:sp>
    <dsp:sp modelId="{FA555282-774A-418D-9395-22655CB668AD}">
      <dsp:nvSpPr>
        <dsp:cNvPr id="0" name=""/>
        <dsp:cNvSpPr/>
      </dsp:nvSpPr>
      <dsp:spPr>
        <a:xfrm>
          <a:off x="2856980" y="630374"/>
          <a:ext cx="1548358" cy="15483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err="1"/>
            <a:t>Systemic</a:t>
          </a:r>
          <a:r>
            <a:rPr lang="tr-TR" sz="900" kern="1200" dirty="0"/>
            <a:t> </a:t>
          </a:r>
          <a:r>
            <a:rPr lang="tr-TR" sz="900" kern="1200" dirty="0" err="1"/>
            <a:t>Toxicity</a:t>
          </a:r>
          <a:r>
            <a:rPr lang="tr-TR" sz="900" kern="1200" dirty="0"/>
            <a:t> </a:t>
          </a:r>
        </a:p>
        <a:p>
          <a:pPr lvl="0" algn="ctr" defTabSz="400050">
            <a:lnSpc>
              <a:spcPct val="90000"/>
            </a:lnSpc>
            <a:spcBef>
              <a:spcPct val="0"/>
            </a:spcBef>
            <a:spcAft>
              <a:spcPct val="35000"/>
            </a:spcAft>
          </a:pPr>
          <a:r>
            <a:rPr lang="tr-TR" sz="900" kern="1200" dirty="0"/>
            <a:t>(Sistemsel </a:t>
          </a:r>
          <a:r>
            <a:rPr lang="tr-TR" sz="900" kern="1200" dirty="0" err="1"/>
            <a:t>Toksisite</a:t>
          </a:r>
          <a:r>
            <a:rPr lang="tr-TR" sz="900" kern="1200" dirty="0"/>
            <a:t>)</a:t>
          </a:r>
        </a:p>
      </dsp:txBody>
      <dsp:txXfrm>
        <a:off x="3083732" y="857126"/>
        <a:ext cx="1094854" cy="10948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359CED-0D5B-4766-B351-F0F7BB5BD83B}" type="datetimeFigureOut">
              <a:rPr lang="tr-TR" smtClean="0"/>
              <a:t>6.03.2023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D45DF-C5DA-451E-929B-D5068682A445}" type="slidenum">
              <a:rPr lang="tr-TR" smtClean="0"/>
              <a:t>‹#›</a:t>
            </a:fld>
            <a:endParaRPr lang="tr-TR"/>
          </a:p>
        </p:txBody>
      </p:sp>
    </p:spTree>
    <p:extLst>
      <p:ext uri="{BB962C8B-B14F-4D97-AF65-F5344CB8AC3E}">
        <p14:creationId xmlns:p14="http://schemas.microsoft.com/office/powerpoint/2010/main" val="3547299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tr-TR"/>
              <a:t>Asıl başlık stili için tıklatın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r>
              <a:rPr lang="tr-TR"/>
              <a:t>06.03.2023</a:t>
            </a:r>
          </a:p>
        </p:txBody>
      </p:sp>
      <p:sp>
        <p:nvSpPr>
          <p:cNvPr id="5" name="Footer Placeholder 4"/>
          <p:cNvSpPr>
            <a:spLocks noGrp="1"/>
          </p:cNvSpPr>
          <p:nvPr>
            <p:ph type="ftr" sz="quarter" idx="11"/>
          </p:nvPr>
        </p:nvSpPr>
        <p:spPr/>
        <p:txBody>
          <a:bodyPr/>
          <a:lstStyle/>
          <a:p>
            <a:r>
              <a:rPr lang="tr-TR"/>
              <a:t>Biyomedikal Teknoloji_Ders#2</a:t>
            </a: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EFC7458D-1A65-4CB6-ACB5-CB4817F33DB3}" type="slidenum">
              <a:rPr lang="tr-TR" smtClean="0"/>
              <a:t>‹#›</a:t>
            </a:fld>
            <a:endParaRPr lang="tr-TR"/>
          </a:p>
        </p:txBody>
      </p:sp>
    </p:spTree>
    <p:extLst>
      <p:ext uri="{BB962C8B-B14F-4D97-AF65-F5344CB8AC3E}">
        <p14:creationId xmlns:p14="http://schemas.microsoft.com/office/powerpoint/2010/main" val="1799818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r>
              <a:rPr lang="tr-TR"/>
              <a:t>06.03.2023</a:t>
            </a:r>
          </a:p>
        </p:txBody>
      </p:sp>
      <p:sp>
        <p:nvSpPr>
          <p:cNvPr id="5" name="Footer Placeholder 4"/>
          <p:cNvSpPr>
            <a:spLocks noGrp="1"/>
          </p:cNvSpPr>
          <p:nvPr>
            <p:ph type="ftr" sz="quarter" idx="11"/>
          </p:nvPr>
        </p:nvSpPr>
        <p:spPr/>
        <p:txBody>
          <a:bodyPr/>
          <a:lstStyle/>
          <a:p>
            <a:r>
              <a:rPr lang="tr-TR"/>
              <a:t>Biyomedikal Teknoloji_Ders#2</a:t>
            </a:r>
          </a:p>
        </p:txBody>
      </p:sp>
      <p:sp>
        <p:nvSpPr>
          <p:cNvPr id="6" name="Slide Number Placeholder 5"/>
          <p:cNvSpPr>
            <a:spLocks noGrp="1"/>
          </p:cNvSpPr>
          <p:nvPr>
            <p:ph type="sldNum" sz="quarter" idx="12"/>
          </p:nvPr>
        </p:nvSpPr>
        <p:spPr/>
        <p:txBody>
          <a:bodyPr/>
          <a:lstStyle/>
          <a:p>
            <a:fld id="{EFC7458D-1A65-4CB6-ACB5-CB4817F33DB3}" type="slidenum">
              <a:rPr lang="tr-TR" smtClean="0"/>
              <a:t>‹#›</a:t>
            </a:fld>
            <a:endParaRPr lang="tr-TR"/>
          </a:p>
        </p:txBody>
      </p:sp>
    </p:spTree>
    <p:extLst>
      <p:ext uri="{BB962C8B-B14F-4D97-AF65-F5344CB8AC3E}">
        <p14:creationId xmlns:p14="http://schemas.microsoft.com/office/powerpoint/2010/main" val="3447659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r>
              <a:rPr lang="tr-TR"/>
              <a:t>06.03.2023</a:t>
            </a:r>
          </a:p>
        </p:txBody>
      </p:sp>
      <p:sp>
        <p:nvSpPr>
          <p:cNvPr id="5" name="Footer Placeholder 4"/>
          <p:cNvSpPr>
            <a:spLocks noGrp="1"/>
          </p:cNvSpPr>
          <p:nvPr>
            <p:ph type="ftr" sz="quarter" idx="11"/>
          </p:nvPr>
        </p:nvSpPr>
        <p:spPr/>
        <p:txBody>
          <a:bodyPr/>
          <a:lstStyle/>
          <a:p>
            <a:r>
              <a:rPr lang="tr-TR"/>
              <a:t>Biyomedikal Teknoloji_Ders#2</a:t>
            </a:r>
          </a:p>
        </p:txBody>
      </p:sp>
      <p:sp>
        <p:nvSpPr>
          <p:cNvPr id="6" name="Slide Number Placeholder 5"/>
          <p:cNvSpPr>
            <a:spLocks noGrp="1"/>
          </p:cNvSpPr>
          <p:nvPr>
            <p:ph type="sldNum" sz="quarter" idx="12"/>
          </p:nvPr>
        </p:nvSpPr>
        <p:spPr/>
        <p:txBody>
          <a:bodyPr/>
          <a:lstStyle/>
          <a:p>
            <a:fld id="{EFC7458D-1A65-4CB6-ACB5-CB4817F33DB3}" type="slidenum">
              <a:rPr lang="tr-TR" smtClean="0"/>
              <a:t>‹#›</a:t>
            </a:fld>
            <a:endParaRPr lang="tr-TR"/>
          </a:p>
        </p:txBody>
      </p:sp>
    </p:spTree>
    <p:extLst>
      <p:ext uri="{BB962C8B-B14F-4D97-AF65-F5344CB8AC3E}">
        <p14:creationId xmlns:p14="http://schemas.microsoft.com/office/powerpoint/2010/main" val="211414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r>
              <a:rPr lang="tr-TR"/>
              <a:t>06.03.2023</a:t>
            </a:r>
          </a:p>
        </p:txBody>
      </p:sp>
      <p:sp>
        <p:nvSpPr>
          <p:cNvPr id="5" name="Footer Placeholder 4"/>
          <p:cNvSpPr>
            <a:spLocks noGrp="1"/>
          </p:cNvSpPr>
          <p:nvPr>
            <p:ph type="ftr" sz="quarter" idx="11"/>
          </p:nvPr>
        </p:nvSpPr>
        <p:spPr/>
        <p:txBody>
          <a:bodyPr/>
          <a:lstStyle/>
          <a:p>
            <a:r>
              <a:rPr lang="tr-TR"/>
              <a:t>Biyomedikal Teknoloji_Ders#2</a:t>
            </a:r>
          </a:p>
        </p:txBody>
      </p:sp>
      <p:sp>
        <p:nvSpPr>
          <p:cNvPr id="6" name="Slide Number Placeholder 5"/>
          <p:cNvSpPr>
            <a:spLocks noGrp="1"/>
          </p:cNvSpPr>
          <p:nvPr>
            <p:ph type="sldNum" sz="quarter" idx="12"/>
          </p:nvPr>
        </p:nvSpPr>
        <p:spPr/>
        <p:txBody>
          <a:bodyPr/>
          <a:lstStyle/>
          <a:p>
            <a:fld id="{EFC7458D-1A65-4CB6-ACB5-CB4817F33DB3}" type="slidenum">
              <a:rPr lang="tr-TR" smtClean="0"/>
              <a:t>‹#›</a:t>
            </a:fld>
            <a:endParaRPr lang="tr-TR"/>
          </a:p>
        </p:txBody>
      </p:sp>
    </p:spTree>
    <p:extLst>
      <p:ext uri="{BB962C8B-B14F-4D97-AF65-F5344CB8AC3E}">
        <p14:creationId xmlns:p14="http://schemas.microsoft.com/office/powerpoint/2010/main" val="3433209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tr-TR"/>
              <a:t>Asıl başlık stili için tıklatın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8593667" y="6272784"/>
            <a:ext cx="2644309" cy="365125"/>
          </a:xfrm>
        </p:spPr>
        <p:txBody>
          <a:bodyPr/>
          <a:lstStyle/>
          <a:p>
            <a:r>
              <a:rPr lang="tr-TR"/>
              <a:t>06.03.2023</a:t>
            </a:r>
          </a:p>
        </p:txBody>
      </p:sp>
      <p:sp>
        <p:nvSpPr>
          <p:cNvPr id="5" name="Footer Placeholder 4"/>
          <p:cNvSpPr>
            <a:spLocks noGrp="1"/>
          </p:cNvSpPr>
          <p:nvPr>
            <p:ph type="ftr" sz="quarter" idx="11"/>
          </p:nvPr>
        </p:nvSpPr>
        <p:spPr>
          <a:xfrm>
            <a:off x="2182708" y="6272784"/>
            <a:ext cx="6327648" cy="365125"/>
          </a:xfrm>
        </p:spPr>
        <p:txBody>
          <a:bodyPr/>
          <a:lstStyle/>
          <a:p>
            <a:r>
              <a:rPr lang="tr-TR"/>
              <a:t>Biyomedikal Teknoloji_Ders#2</a:t>
            </a: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EFC7458D-1A65-4CB6-ACB5-CB4817F33DB3}" type="slidenum">
              <a:rPr lang="tr-TR" smtClean="0"/>
              <a:t>‹#›</a:t>
            </a:fld>
            <a:endParaRPr lang="tr-TR"/>
          </a:p>
        </p:txBody>
      </p:sp>
    </p:spTree>
    <p:extLst>
      <p:ext uri="{BB962C8B-B14F-4D97-AF65-F5344CB8AC3E}">
        <p14:creationId xmlns:p14="http://schemas.microsoft.com/office/powerpoint/2010/main" val="293446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r>
              <a:rPr lang="tr-TR"/>
              <a:t>06.03.2023</a:t>
            </a:r>
          </a:p>
        </p:txBody>
      </p:sp>
      <p:sp>
        <p:nvSpPr>
          <p:cNvPr id="6" name="Footer Placeholder 5"/>
          <p:cNvSpPr>
            <a:spLocks noGrp="1"/>
          </p:cNvSpPr>
          <p:nvPr>
            <p:ph type="ftr" sz="quarter" idx="11"/>
          </p:nvPr>
        </p:nvSpPr>
        <p:spPr/>
        <p:txBody>
          <a:bodyPr/>
          <a:lstStyle/>
          <a:p>
            <a:r>
              <a:rPr lang="tr-TR"/>
              <a:t>Biyomedikal Teknoloji_Ders#2</a:t>
            </a:r>
          </a:p>
        </p:txBody>
      </p:sp>
      <p:sp>
        <p:nvSpPr>
          <p:cNvPr id="7" name="Slide Number Placeholder 6"/>
          <p:cNvSpPr>
            <a:spLocks noGrp="1"/>
          </p:cNvSpPr>
          <p:nvPr>
            <p:ph type="sldNum" sz="quarter" idx="12"/>
          </p:nvPr>
        </p:nvSpPr>
        <p:spPr/>
        <p:txBody>
          <a:bodyPr/>
          <a:lstStyle/>
          <a:p>
            <a:fld id="{EFC7458D-1A65-4CB6-ACB5-CB4817F33DB3}" type="slidenum">
              <a:rPr lang="tr-TR" smtClean="0"/>
              <a:t>‹#›</a:t>
            </a:fld>
            <a:endParaRPr lang="tr-TR"/>
          </a:p>
        </p:txBody>
      </p:sp>
    </p:spTree>
    <p:extLst>
      <p:ext uri="{BB962C8B-B14F-4D97-AF65-F5344CB8AC3E}">
        <p14:creationId xmlns:p14="http://schemas.microsoft.com/office/powerpoint/2010/main" val="22168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 için tıklatın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r>
              <a:rPr lang="tr-TR"/>
              <a:t>06.03.2023</a:t>
            </a:r>
          </a:p>
        </p:txBody>
      </p:sp>
      <p:sp>
        <p:nvSpPr>
          <p:cNvPr id="8" name="Footer Placeholder 7"/>
          <p:cNvSpPr>
            <a:spLocks noGrp="1"/>
          </p:cNvSpPr>
          <p:nvPr>
            <p:ph type="ftr" sz="quarter" idx="11"/>
          </p:nvPr>
        </p:nvSpPr>
        <p:spPr/>
        <p:txBody>
          <a:bodyPr/>
          <a:lstStyle/>
          <a:p>
            <a:r>
              <a:rPr lang="tr-TR"/>
              <a:t>Biyomedikal Teknoloji_Ders#2</a:t>
            </a:r>
          </a:p>
        </p:txBody>
      </p:sp>
      <p:sp>
        <p:nvSpPr>
          <p:cNvPr id="9" name="Slide Number Placeholder 8"/>
          <p:cNvSpPr>
            <a:spLocks noGrp="1"/>
          </p:cNvSpPr>
          <p:nvPr>
            <p:ph type="sldNum" sz="quarter" idx="12"/>
          </p:nvPr>
        </p:nvSpPr>
        <p:spPr/>
        <p:txBody>
          <a:bodyPr/>
          <a:lstStyle/>
          <a:p>
            <a:fld id="{EFC7458D-1A65-4CB6-ACB5-CB4817F33DB3}" type="slidenum">
              <a:rPr lang="tr-TR" smtClean="0"/>
              <a:t>‹#›</a:t>
            </a:fld>
            <a:endParaRPr lang="tr-TR"/>
          </a:p>
        </p:txBody>
      </p:sp>
    </p:spTree>
    <p:extLst>
      <p:ext uri="{BB962C8B-B14F-4D97-AF65-F5344CB8AC3E}">
        <p14:creationId xmlns:p14="http://schemas.microsoft.com/office/powerpoint/2010/main" val="123741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r>
              <a:rPr lang="tr-TR"/>
              <a:t>06.03.2023</a:t>
            </a:r>
          </a:p>
        </p:txBody>
      </p:sp>
      <p:sp>
        <p:nvSpPr>
          <p:cNvPr id="4" name="Footer Placeholder 3"/>
          <p:cNvSpPr>
            <a:spLocks noGrp="1"/>
          </p:cNvSpPr>
          <p:nvPr>
            <p:ph type="ftr" sz="quarter" idx="11"/>
          </p:nvPr>
        </p:nvSpPr>
        <p:spPr/>
        <p:txBody>
          <a:bodyPr/>
          <a:lstStyle/>
          <a:p>
            <a:r>
              <a:rPr lang="tr-TR"/>
              <a:t>Biyomedikal Teknoloji_Ders#2</a:t>
            </a:r>
          </a:p>
        </p:txBody>
      </p:sp>
      <p:sp>
        <p:nvSpPr>
          <p:cNvPr id="5" name="Slide Number Placeholder 4"/>
          <p:cNvSpPr>
            <a:spLocks noGrp="1"/>
          </p:cNvSpPr>
          <p:nvPr>
            <p:ph type="sldNum" sz="quarter" idx="12"/>
          </p:nvPr>
        </p:nvSpPr>
        <p:spPr/>
        <p:txBody>
          <a:bodyPr/>
          <a:lstStyle/>
          <a:p>
            <a:fld id="{EFC7458D-1A65-4CB6-ACB5-CB4817F33DB3}" type="slidenum">
              <a:rPr lang="tr-TR" smtClean="0"/>
              <a:t>‹#›</a:t>
            </a:fld>
            <a:endParaRPr lang="tr-TR"/>
          </a:p>
        </p:txBody>
      </p:sp>
    </p:spTree>
    <p:extLst>
      <p:ext uri="{BB962C8B-B14F-4D97-AF65-F5344CB8AC3E}">
        <p14:creationId xmlns:p14="http://schemas.microsoft.com/office/powerpoint/2010/main" val="320512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tr-TR"/>
              <a:t>06.03.2023</a:t>
            </a:r>
          </a:p>
        </p:txBody>
      </p:sp>
      <p:sp>
        <p:nvSpPr>
          <p:cNvPr id="3" name="Footer Placeholder 2"/>
          <p:cNvSpPr>
            <a:spLocks noGrp="1"/>
          </p:cNvSpPr>
          <p:nvPr>
            <p:ph type="ftr" sz="quarter" idx="11"/>
          </p:nvPr>
        </p:nvSpPr>
        <p:spPr/>
        <p:txBody>
          <a:bodyPr/>
          <a:lstStyle/>
          <a:p>
            <a:r>
              <a:rPr lang="tr-TR"/>
              <a:t>Biyomedikal Teknoloji_Ders#2</a:t>
            </a:r>
          </a:p>
        </p:txBody>
      </p:sp>
      <p:sp>
        <p:nvSpPr>
          <p:cNvPr id="4" name="Slide Number Placeholder 3"/>
          <p:cNvSpPr>
            <a:spLocks noGrp="1"/>
          </p:cNvSpPr>
          <p:nvPr>
            <p:ph type="sldNum" sz="quarter" idx="12"/>
          </p:nvPr>
        </p:nvSpPr>
        <p:spPr/>
        <p:txBody>
          <a:bodyPr/>
          <a:lstStyle/>
          <a:p>
            <a:fld id="{EFC7458D-1A65-4CB6-ACB5-CB4817F33DB3}" type="slidenum">
              <a:rPr lang="tr-TR" smtClean="0"/>
              <a:t>‹#›</a:t>
            </a:fld>
            <a:endParaRPr lang="tr-TR"/>
          </a:p>
        </p:txBody>
      </p:sp>
    </p:spTree>
    <p:extLst>
      <p:ext uri="{BB962C8B-B14F-4D97-AF65-F5344CB8AC3E}">
        <p14:creationId xmlns:p14="http://schemas.microsoft.com/office/powerpoint/2010/main" val="173433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 için tıklatın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r>
              <a:rPr lang="tr-TR"/>
              <a:t>06.03.2023</a:t>
            </a:r>
          </a:p>
        </p:txBody>
      </p:sp>
      <p:sp>
        <p:nvSpPr>
          <p:cNvPr id="6" name="Footer Placeholder 5"/>
          <p:cNvSpPr>
            <a:spLocks noGrp="1"/>
          </p:cNvSpPr>
          <p:nvPr>
            <p:ph type="ftr" sz="quarter" idx="11"/>
          </p:nvPr>
        </p:nvSpPr>
        <p:spPr/>
        <p:txBody>
          <a:bodyPr/>
          <a:lstStyle/>
          <a:p>
            <a:r>
              <a:rPr lang="tr-TR"/>
              <a:t>Biyomedikal Teknoloji_Ders#2</a:t>
            </a: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FC7458D-1A65-4CB6-ACB5-CB4817F33DB3}" type="slidenum">
              <a:rPr lang="tr-TR" smtClean="0"/>
              <a:t>‹#›</a:t>
            </a:fld>
            <a:endParaRPr lang="tr-TR"/>
          </a:p>
        </p:txBody>
      </p:sp>
    </p:spTree>
    <p:extLst>
      <p:ext uri="{BB962C8B-B14F-4D97-AF65-F5344CB8AC3E}">
        <p14:creationId xmlns:p14="http://schemas.microsoft.com/office/powerpoint/2010/main" val="186011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r>
              <a:rPr lang="tr-TR"/>
              <a:t>06.03.2023</a:t>
            </a: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FC7458D-1A65-4CB6-ACB5-CB4817F33DB3}" type="slidenum">
              <a:rPr lang="tr-TR" smtClean="0"/>
              <a:t>‹#›</a:t>
            </a:fld>
            <a:endParaRPr lang="tr-TR"/>
          </a:p>
        </p:txBody>
      </p:sp>
    </p:spTree>
    <p:extLst>
      <p:ext uri="{BB962C8B-B14F-4D97-AF65-F5344CB8AC3E}">
        <p14:creationId xmlns:p14="http://schemas.microsoft.com/office/powerpoint/2010/main" val="3093716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r>
              <a:rPr lang="tr-TR"/>
              <a:t>06.03.2023</a:t>
            </a: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tr-TR"/>
              <a:t>Biyomedikal Teknoloji_Ders#2</a:t>
            </a: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FC7458D-1A65-4CB6-ACB5-CB4817F33DB3}" type="slidenum">
              <a:rPr lang="tr-TR" smtClean="0"/>
              <a:t>‹#›</a:t>
            </a:fld>
            <a:endParaRPr lang="tr-TR"/>
          </a:p>
        </p:txBody>
      </p:sp>
    </p:spTree>
    <p:extLst>
      <p:ext uri="{BB962C8B-B14F-4D97-AF65-F5344CB8AC3E}">
        <p14:creationId xmlns:p14="http://schemas.microsoft.com/office/powerpoint/2010/main" val="504219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gif"/></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hdphoto" Target="../media/hdphoto2.wdp"/><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2.wdp"/><Relationship Id="rId7"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hdphoto" Target="../media/hdphoto2.wdp"/><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3.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1.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image" Target="../media/image30.png"/><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jpeg"/><Relationship Id="rId4" Type="http://schemas.microsoft.com/office/2007/relationships/hdphoto" Target="../media/hdphoto5.wdp"/><Relationship Id="rId9" Type="http://schemas.openxmlformats.org/officeDocument/2006/relationships/image" Target="../media/image36.png"/><Relationship Id="rId1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48.jpeg"/><Relationship Id="rId7" Type="http://schemas.openxmlformats.org/officeDocument/2006/relationships/image" Target="../media/image52.jpeg"/><Relationship Id="rId12" Type="http://schemas.microsoft.com/office/2007/relationships/diagramDrawing" Target="../diagrams/drawing4.xm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diagramColors" Target="../diagrams/colors4.xml"/><Relationship Id="rId5" Type="http://schemas.openxmlformats.org/officeDocument/2006/relationships/image" Target="../media/image50.jpeg"/><Relationship Id="rId10" Type="http://schemas.openxmlformats.org/officeDocument/2006/relationships/diagramQuickStyle" Target="../diagrams/quickStyle4.xml"/><Relationship Id="rId4" Type="http://schemas.openxmlformats.org/officeDocument/2006/relationships/image" Target="../media/image49.jpeg"/><Relationship Id="rId9"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79.pn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9.wdp"/><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ikon.com/about/sp/universcale/scale.htm"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Biyomedikal Teknoloji</a:t>
            </a:r>
          </a:p>
        </p:txBody>
      </p:sp>
      <p:sp>
        <p:nvSpPr>
          <p:cNvPr id="3" name="Alt Başlık 2"/>
          <p:cNvSpPr>
            <a:spLocks noGrp="1"/>
          </p:cNvSpPr>
          <p:nvPr>
            <p:ph type="subTitle" idx="1"/>
          </p:nvPr>
        </p:nvSpPr>
        <p:spPr/>
        <p:txBody>
          <a:bodyPr>
            <a:normAutofit fontScale="92500" lnSpcReduction="20000"/>
          </a:bodyPr>
          <a:lstStyle/>
          <a:p>
            <a:r>
              <a:rPr lang="tr-TR" dirty="0"/>
              <a:t>Eskişehir Osmangazi Üniversitesi</a:t>
            </a:r>
          </a:p>
          <a:p>
            <a:r>
              <a:rPr lang="tr-TR" dirty="0"/>
              <a:t>Ortopedik Protez ve </a:t>
            </a:r>
            <a:r>
              <a:rPr lang="tr-TR" dirty="0" err="1"/>
              <a:t>Ortez</a:t>
            </a:r>
            <a:r>
              <a:rPr lang="tr-TR" dirty="0"/>
              <a:t> Programı</a:t>
            </a:r>
          </a:p>
          <a:p>
            <a:r>
              <a:rPr lang="tr-TR" dirty="0"/>
              <a:t>Dr. </a:t>
            </a:r>
            <a:r>
              <a:rPr lang="tr-TR" dirty="0" err="1"/>
              <a:t>Öğr</a:t>
            </a:r>
            <a:r>
              <a:rPr lang="tr-TR" dirty="0"/>
              <a:t>. Üyesi Ömer Burak İSTANBULLU</a:t>
            </a:r>
          </a:p>
        </p:txBody>
      </p:sp>
      <p:sp>
        <p:nvSpPr>
          <p:cNvPr id="4" name="Unvan 6"/>
          <p:cNvSpPr txBox="1">
            <a:spLocks/>
          </p:cNvSpPr>
          <p:nvPr/>
        </p:nvSpPr>
        <p:spPr>
          <a:xfrm>
            <a:off x="9346395" y="5348053"/>
            <a:ext cx="1600200" cy="557784"/>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9600" kern="1200" cap="all" baseline="0">
                <a:blipFill dpi="0" rotWithShape="1">
                  <a:blip r:embed="rId2"/>
                  <a:srcRect/>
                  <a:tile tx="6350" ty="-127000" sx="65000" sy="64000" flip="none" algn="tl"/>
                </a:blipFill>
                <a:latin typeface="+mj-lt"/>
                <a:ea typeface="+mj-ea"/>
                <a:cs typeface="+mj-cs"/>
              </a:defRPr>
            </a:lvl1pPr>
          </a:lstStyle>
          <a:p>
            <a:r>
              <a:rPr lang="tr-TR" sz="4800" dirty="0"/>
              <a:t>DERS-2</a:t>
            </a:r>
          </a:p>
        </p:txBody>
      </p:sp>
      <p:sp>
        <p:nvSpPr>
          <p:cNvPr id="5" name="Metin Yer Tutucusu 7"/>
          <p:cNvSpPr txBox="1">
            <a:spLocks/>
          </p:cNvSpPr>
          <p:nvPr/>
        </p:nvSpPr>
        <p:spPr>
          <a:xfrm>
            <a:off x="8546295" y="5835218"/>
            <a:ext cx="3200400" cy="544068"/>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None/>
            </a:pPr>
            <a:r>
              <a:rPr lang="tr-TR" sz="1400" dirty="0">
                <a:solidFill>
                  <a:schemeClr val="accent1">
                    <a:lumMod val="75000"/>
                  </a:schemeClr>
                </a:solidFill>
              </a:rPr>
              <a:t>BİYOMALZEMELER VE BİYOUYUMLULUK</a:t>
            </a:r>
          </a:p>
        </p:txBody>
      </p:sp>
      <p:sp>
        <p:nvSpPr>
          <p:cNvPr id="7" name="Metin Yer Tutucusu 4"/>
          <p:cNvSpPr txBox="1">
            <a:spLocks/>
          </p:cNvSpPr>
          <p:nvPr/>
        </p:nvSpPr>
        <p:spPr>
          <a:xfrm>
            <a:off x="610530" y="5487659"/>
            <a:ext cx="9052560" cy="14088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lvl="1" algn="l"/>
            <a:r>
              <a:rPr lang="tr-TR" sz="1200" i="1" dirty="0">
                <a:solidFill>
                  <a:schemeClr val="tx2"/>
                </a:solidFill>
              </a:rPr>
              <a:t>Biyomedikal Mühendisliği Bölümü (M4 Binası Arkası)</a:t>
            </a:r>
          </a:p>
          <a:p>
            <a:pPr lvl="1" algn="l"/>
            <a:r>
              <a:rPr lang="tr-TR" sz="1200" i="1" dirty="0">
                <a:solidFill>
                  <a:schemeClr val="tx2"/>
                </a:solidFill>
              </a:rPr>
              <a:t>0222 239 37 50 - 3186</a:t>
            </a:r>
          </a:p>
          <a:p>
            <a:pPr lvl="1" algn="l"/>
            <a:r>
              <a:rPr lang="tr-TR" sz="1200" i="1" dirty="0">
                <a:solidFill>
                  <a:schemeClr val="tx2"/>
                </a:solidFill>
              </a:rPr>
              <a:t>oburak.istanbullu@ogu.edu.tr</a:t>
            </a:r>
          </a:p>
        </p:txBody>
      </p:sp>
    </p:spTree>
    <p:extLst>
      <p:ext uri="{BB962C8B-B14F-4D97-AF65-F5344CB8AC3E}">
        <p14:creationId xmlns:p14="http://schemas.microsoft.com/office/powerpoint/2010/main" val="3324245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pic>
        <p:nvPicPr>
          <p:cNvPr id="7" name="Resim 6"/>
          <p:cNvPicPr>
            <a:picLocks noChangeAspect="1"/>
          </p:cNvPicPr>
          <p:nvPr/>
        </p:nvPicPr>
        <p:blipFill>
          <a:blip r:embed="rId2"/>
          <a:stretch>
            <a:fillRect/>
          </a:stretch>
        </p:blipFill>
        <p:spPr>
          <a:xfrm>
            <a:off x="109728" y="165730"/>
            <a:ext cx="11128248" cy="6472179"/>
          </a:xfrm>
          <a:prstGeom prst="rect">
            <a:avLst/>
          </a:prstGeom>
        </p:spPr>
      </p:pic>
    </p:spTree>
    <p:extLst>
      <p:ext uri="{BB962C8B-B14F-4D97-AF65-F5344CB8AC3E}">
        <p14:creationId xmlns:p14="http://schemas.microsoft.com/office/powerpoint/2010/main" val="1443654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toms – EW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1692" y="873034"/>
            <a:ext cx="3212678" cy="17218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tom - Atomic bonds | Britan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4424" y="3495907"/>
            <a:ext cx="4009428" cy="2676293"/>
          </a:xfrm>
          <a:prstGeom prst="rect">
            <a:avLst/>
          </a:prstGeom>
          <a:noFill/>
          <a:extLst>
            <a:ext uri="{909E8E84-426E-40DD-AFC4-6F175D3DCCD1}">
              <a14:hiddenFill xmlns:a14="http://schemas.microsoft.com/office/drawing/2010/main">
                <a:solidFill>
                  <a:srgbClr val="FFFFFF"/>
                </a:solidFill>
              </a14:hiddenFill>
            </a:ext>
          </a:extLst>
        </p:spPr>
      </p:pic>
      <p:sp>
        <p:nvSpPr>
          <p:cNvPr id="8" name="Unvan 7"/>
          <p:cNvSpPr>
            <a:spLocks noGrp="1"/>
          </p:cNvSpPr>
          <p:nvPr>
            <p:ph type="title"/>
          </p:nvPr>
        </p:nvSpPr>
        <p:spPr/>
        <p:txBody>
          <a:bodyPr/>
          <a:lstStyle/>
          <a:p>
            <a:r>
              <a:rPr lang="tr-TR" dirty="0"/>
              <a:t>Atomların doğadaki formları</a:t>
            </a:r>
          </a:p>
        </p:txBody>
      </p:sp>
      <p:sp>
        <p:nvSpPr>
          <p:cNvPr id="9" name="İçerik Yer Tutucusu 8"/>
          <p:cNvSpPr>
            <a:spLocks noGrp="1"/>
          </p:cNvSpPr>
          <p:nvPr>
            <p:ph idx="1"/>
          </p:nvPr>
        </p:nvSpPr>
        <p:spPr>
          <a:xfrm>
            <a:off x="1069848" y="1725930"/>
            <a:ext cx="7494289" cy="4343400"/>
          </a:xfrm>
        </p:spPr>
        <p:txBody>
          <a:bodyPr>
            <a:noAutofit/>
          </a:bodyPr>
          <a:lstStyle/>
          <a:p>
            <a:pPr marL="182880" lvl="1">
              <a:spcBef>
                <a:spcPts val="1200"/>
              </a:spcBef>
              <a:spcAft>
                <a:spcPts val="0"/>
              </a:spcAft>
            </a:pPr>
            <a:r>
              <a:rPr lang="tr-TR" dirty="0"/>
              <a:t>Atomlar doğada tek başlarına serbest formda bulunmazlar.</a:t>
            </a:r>
          </a:p>
          <a:p>
            <a:pPr marL="457200" lvl="2">
              <a:spcBef>
                <a:spcPts val="1200"/>
              </a:spcBef>
              <a:spcAft>
                <a:spcPts val="0"/>
              </a:spcAft>
            </a:pPr>
            <a:r>
              <a:rPr lang="tr-TR" dirty="0"/>
              <a:t>Elektron alarak (-) veya elektron vererek (+) iyonlar haline dönüşürler.</a:t>
            </a:r>
          </a:p>
          <a:p>
            <a:r>
              <a:rPr lang="tr-TR" sz="1800" dirty="0"/>
              <a:t>Atomlar ve maddeler en düşük enerji seviyesinde bulunma eğilimindedir.</a:t>
            </a:r>
          </a:p>
          <a:p>
            <a:pPr lvl="1"/>
            <a:r>
              <a:rPr lang="tr-TR" b="1" dirty="0" err="1">
                <a:solidFill>
                  <a:schemeClr val="accent2"/>
                </a:solidFill>
                <a:effectLst>
                  <a:outerShdw blurRad="38100" dist="38100" dir="2700000" algn="tl">
                    <a:srgbClr val="000000">
                      <a:alpha val="43137"/>
                    </a:srgbClr>
                  </a:outerShdw>
                </a:effectLst>
              </a:rPr>
              <a:t>Oktet</a:t>
            </a:r>
            <a:r>
              <a:rPr lang="tr-TR" b="1" dirty="0">
                <a:solidFill>
                  <a:schemeClr val="accent2"/>
                </a:solidFill>
                <a:effectLst>
                  <a:outerShdw blurRad="38100" dist="38100" dir="2700000" algn="tl">
                    <a:srgbClr val="000000">
                      <a:alpha val="43137"/>
                    </a:srgbClr>
                  </a:outerShdw>
                </a:effectLst>
              </a:rPr>
              <a:t> kuralı: </a:t>
            </a:r>
            <a:r>
              <a:rPr lang="tr-TR" dirty="0"/>
              <a:t>Atomlar son yörüngede yer alan elektron miktarını 8’e tamamlama eğilimi gösterirler (En yakın </a:t>
            </a:r>
            <a:r>
              <a:rPr lang="tr-TR" dirty="0" smtClean="0"/>
              <a:t>Soy gaz </a:t>
            </a:r>
            <a:r>
              <a:rPr lang="tr-TR" dirty="0"/>
              <a:t>formuna geçme eğilimi).</a:t>
            </a:r>
          </a:p>
          <a:p>
            <a:pPr lvl="1"/>
            <a:r>
              <a:rPr lang="tr-TR" dirty="0"/>
              <a:t>Bu sayede en düşük enerji durumuna geçerler. </a:t>
            </a:r>
          </a:p>
          <a:p>
            <a:pPr lvl="1"/>
            <a:r>
              <a:rPr lang="tr-TR" dirty="0"/>
              <a:t>Aynı cins atomlar veya farklı türden atomlarla bileşik oluşturarak maddeye dönüşürler.</a:t>
            </a:r>
          </a:p>
          <a:p>
            <a:r>
              <a:rPr lang="tr-TR" sz="1800" dirty="0"/>
              <a:t>Atomlar, son yörüngelerinde bulunan serbest elektronları (</a:t>
            </a:r>
            <a:r>
              <a:rPr lang="tr-TR" sz="1800" dirty="0" err="1"/>
              <a:t>valans</a:t>
            </a:r>
            <a:r>
              <a:rPr lang="tr-TR" sz="1800" dirty="0"/>
              <a:t> elektronları);</a:t>
            </a:r>
          </a:p>
          <a:p>
            <a:pPr lvl="1"/>
            <a:r>
              <a:rPr lang="tr-TR" dirty="0"/>
              <a:t>Bir başka atomun kullanabilmesi için serbest bırakabilir,</a:t>
            </a:r>
          </a:p>
          <a:p>
            <a:pPr lvl="1"/>
            <a:r>
              <a:rPr lang="tr-TR" dirty="0"/>
              <a:t>Bir başka atomdan gelen elektronu kullanabilir,</a:t>
            </a:r>
          </a:p>
          <a:p>
            <a:pPr lvl="1"/>
            <a:r>
              <a:rPr lang="tr-TR" dirty="0"/>
              <a:t>Komşu atomlar ile ortak kullanabilir. </a:t>
            </a:r>
          </a:p>
        </p:txBody>
      </p:sp>
      <p:sp>
        <p:nvSpPr>
          <p:cNvPr id="5" name="Veri Yer Tutucusu 4"/>
          <p:cNvSpPr>
            <a:spLocks noGrp="1"/>
          </p:cNvSpPr>
          <p:nvPr>
            <p:ph type="dt" sz="half" idx="10"/>
          </p:nvPr>
        </p:nvSpPr>
        <p:spPr/>
        <p:txBody>
          <a:bodyPr/>
          <a:lstStyle/>
          <a:p>
            <a:r>
              <a:rPr lang="tr-TR"/>
              <a:t>06.03.2023</a:t>
            </a:r>
          </a:p>
        </p:txBody>
      </p:sp>
      <p:sp>
        <p:nvSpPr>
          <p:cNvPr id="6" name="Altbilgi Yer Tutucusu 5"/>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20882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left)">
                                      <p:cBhvr>
                                        <p:cTn id="20" dur="500"/>
                                        <p:tgtEl>
                                          <p:spTgt spid="9">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wipe(left)">
                                      <p:cBhvr>
                                        <p:cTn id="23" dur="500"/>
                                        <p:tgtEl>
                                          <p:spTgt spid="9">
                                            <p:txEl>
                                              <p:pRg st="3" end="3"/>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left)">
                                      <p:cBhvr>
                                        <p:cTn id="26" dur="500"/>
                                        <p:tgtEl>
                                          <p:spTgt spid="9">
                                            <p:txEl>
                                              <p:pRg st="4" end="4"/>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wipe(left)">
                                      <p:cBhvr>
                                        <p:cTn id="29" dur="500"/>
                                        <p:tgtEl>
                                          <p:spTgt spid="9">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wipe(down)">
                                      <p:cBhvr>
                                        <p:cTn id="34" dur="500"/>
                                        <p:tgtEl>
                                          <p:spTgt spid="307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Effect transition="in" filter="wipe(left)">
                                      <p:cBhvr>
                                        <p:cTn id="39" dur="500"/>
                                        <p:tgtEl>
                                          <p:spTgt spid="9">
                                            <p:txEl>
                                              <p:pRg st="6" end="6"/>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wipe(left)">
                                      <p:cBhvr>
                                        <p:cTn id="42" dur="500"/>
                                        <p:tgtEl>
                                          <p:spTgt spid="9">
                                            <p:txEl>
                                              <p:pRg st="7" end="7"/>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wipe(left)">
                                      <p:cBhvr>
                                        <p:cTn id="45" dur="500"/>
                                        <p:tgtEl>
                                          <p:spTgt spid="9">
                                            <p:txEl>
                                              <p:pRg st="8" end="8"/>
                                            </p:tx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9">
                                            <p:txEl>
                                              <p:pRg st="9" end="9"/>
                                            </p:txEl>
                                          </p:spTgt>
                                        </p:tgtEl>
                                        <p:attrNameLst>
                                          <p:attrName>style.visibility</p:attrName>
                                        </p:attrNameLst>
                                      </p:cBhvr>
                                      <p:to>
                                        <p:strVal val="visible"/>
                                      </p:to>
                                    </p:set>
                                    <p:animEffect transition="in" filter="wipe(left)">
                                      <p:cBhvr>
                                        <p:cTn id="48"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Katılarda atomsal bağlar</a:t>
            </a:r>
          </a:p>
        </p:txBody>
      </p:sp>
      <p:sp>
        <p:nvSpPr>
          <p:cNvPr id="3" name="İçerik Yer Tutucusu 2"/>
          <p:cNvSpPr>
            <a:spLocks noGrp="1"/>
          </p:cNvSpPr>
          <p:nvPr>
            <p:ph sz="half" idx="1"/>
          </p:nvPr>
        </p:nvSpPr>
        <p:spPr/>
        <p:txBody>
          <a:bodyPr/>
          <a:lstStyle/>
          <a:p>
            <a:r>
              <a:rPr lang="tr-TR" dirty="0"/>
              <a:t>Kuvvetli Birincil Bağlar</a:t>
            </a:r>
          </a:p>
          <a:p>
            <a:pPr lvl="1"/>
            <a:r>
              <a:rPr lang="tr-TR" dirty="0"/>
              <a:t>İyonik Bağ</a:t>
            </a:r>
          </a:p>
          <a:p>
            <a:pPr lvl="1"/>
            <a:r>
              <a:rPr lang="tr-TR" dirty="0" err="1"/>
              <a:t>Kovalent</a:t>
            </a:r>
            <a:r>
              <a:rPr lang="tr-TR" dirty="0"/>
              <a:t> Bağ</a:t>
            </a:r>
          </a:p>
          <a:p>
            <a:pPr lvl="1"/>
            <a:r>
              <a:rPr lang="tr-TR" dirty="0"/>
              <a:t>Metalik Bağ</a:t>
            </a:r>
          </a:p>
          <a:p>
            <a:endParaRPr lang="tr-TR" dirty="0"/>
          </a:p>
        </p:txBody>
      </p:sp>
      <p:sp>
        <p:nvSpPr>
          <p:cNvPr id="7" name="İçerik Yer Tutucusu 6"/>
          <p:cNvSpPr>
            <a:spLocks noGrp="1"/>
          </p:cNvSpPr>
          <p:nvPr>
            <p:ph sz="half" idx="2"/>
          </p:nvPr>
        </p:nvSpPr>
        <p:spPr>
          <a:xfrm>
            <a:off x="936498" y="4534082"/>
            <a:ext cx="4754880" cy="1224170"/>
          </a:xfrm>
        </p:spPr>
        <p:txBody>
          <a:bodyPr/>
          <a:lstStyle/>
          <a:p>
            <a:r>
              <a:rPr lang="tr-TR" dirty="0"/>
              <a:t>Zayıf İkincil Bağlar</a:t>
            </a:r>
          </a:p>
          <a:p>
            <a:pPr lvl="1"/>
            <a:r>
              <a:rPr lang="tr-TR" dirty="0"/>
              <a:t>Van Der </a:t>
            </a:r>
            <a:r>
              <a:rPr lang="tr-TR" dirty="0" err="1"/>
              <a:t>Waals</a:t>
            </a:r>
            <a:r>
              <a:rPr lang="tr-TR" dirty="0"/>
              <a:t> Bağı</a:t>
            </a:r>
          </a:p>
          <a:p>
            <a:pPr lvl="1"/>
            <a:r>
              <a:rPr lang="tr-TR" dirty="0"/>
              <a:t>Hidrojen Bağı</a:t>
            </a:r>
          </a:p>
          <a:p>
            <a:pPr lvl="1"/>
            <a:endParaRPr lang="tr-TR" dirty="0"/>
          </a:p>
          <a:p>
            <a:endParaRPr lang="tr-TR" dirty="0"/>
          </a:p>
        </p:txBody>
      </p:sp>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pic>
        <p:nvPicPr>
          <p:cNvPr id="2050" name="Picture 2" descr="https://cdn.britannica.com/72/105672-050-32A376C1/types-bonding-crysta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107" b="53540"/>
          <a:stretch/>
        </p:blipFill>
        <p:spPr bwMode="auto">
          <a:xfrm>
            <a:off x="4094744" y="1989730"/>
            <a:ext cx="2151357" cy="23294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cdn.britannica.com/72/105672-050-32A376C1/types-bonding-crysta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233" r="2832" b="53540"/>
          <a:stretch/>
        </p:blipFill>
        <p:spPr bwMode="auto">
          <a:xfrm>
            <a:off x="6096000" y="1717324"/>
            <a:ext cx="3367664" cy="25153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cdn.britannica.com/72/105672-050-32A376C1/types-bonding-crysta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9" t="53921" r="51537" b="3755"/>
          <a:stretch/>
        </p:blipFill>
        <p:spPr bwMode="auto">
          <a:xfrm>
            <a:off x="9270997" y="2030563"/>
            <a:ext cx="2711136" cy="21386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cdn.britannica.com/72/105672-050-32A376C1/types-bonding-crysta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182" t="51356" r="-566" b="4333"/>
          <a:stretch/>
        </p:blipFill>
        <p:spPr bwMode="auto">
          <a:xfrm>
            <a:off x="3828892" y="4419799"/>
            <a:ext cx="2683059" cy="221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29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wipe(down)">
                                      <p:cBhvr>
                                        <p:cTn id="36" dur="500"/>
                                        <p:tgtEl>
                                          <p:spTgt spid="7">
                                            <p:txEl>
                                              <p:pRg st="0" end="0"/>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wipe(down)">
                                      <p:cBhvr>
                                        <p:cTn id="39" dur="500"/>
                                        <p:tgtEl>
                                          <p:spTgt spid="7">
                                            <p:txEl>
                                              <p:pRg st="1" end="1"/>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wipe(down)">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pic>
        <p:nvPicPr>
          <p:cNvPr id="6148" name="Picture 4" descr="Titanium, atomic structure - Stock Image - C018/3703 - Science Photo Librar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55283" y="559201"/>
            <a:ext cx="261478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terials 13 05074 g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741" t="5952" r="1527" b="22422"/>
          <a:stretch/>
        </p:blipFill>
        <p:spPr bwMode="auto">
          <a:xfrm>
            <a:off x="8765572" y="559201"/>
            <a:ext cx="2772974"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aterials 13 05074 g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51" t="7648" r="34675" b="22278"/>
          <a:stretch/>
        </p:blipFill>
        <p:spPr bwMode="auto">
          <a:xfrm>
            <a:off x="8766546" y="3284348"/>
            <a:ext cx="2772000" cy="24532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terials 13 05074 g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62" t="9311" r="67601" b="20877"/>
          <a:stretch/>
        </p:blipFill>
        <p:spPr bwMode="auto">
          <a:xfrm>
            <a:off x="5979166" y="3289571"/>
            <a:ext cx="2737185" cy="24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a:picLocks noChangeAspect="1"/>
          </p:cNvPicPr>
          <p:nvPr/>
        </p:nvPicPr>
        <p:blipFill rotWithShape="1">
          <a:blip r:embed="rId6"/>
          <a:srcRect r="23754" b="6495"/>
          <a:stretch/>
        </p:blipFill>
        <p:spPr>
          <a:xfrm>
            <a:off x="3119324" y="3284348"/>
            <a:ext cx="2756484" cy="2453224"/>
          </a:xfrm>
          <a:prstGeom prst="rect">
            <a:avLst/>
          </a:prstGeom>
        </p:spPr>
      </p:pic>
      <p:pic>
        <p:nvPicPr>
          <p:cNvPr id="16" name="Resim 15"/>
          <p:cNvPicPr>
            <a:picLocks noChangeAspect="1"/>
          </p:cNvPicPr>
          <p:nvPr/>
        </p:nvPicPr>
        <p:blipFill rotWithShape="1">
          <a:blip r:embed="rId7"/>
          <a:srcRect r="68362"/>
          <a:stretch/>
        </p:blipFill>
        <p:spPr>
          <a:xfrm rot="5400000">
            <a:off x="1433839" y="3960487"/>
            <a:ext cx="1657672" cy="1158011"/>
          </a:xfrm>
          <a:prstGeom prst="rect">
            <a:avLst/>
          </a:prstGeom>
        </p:spPr>
      </p:pic>
      <p:pic>
        <p:nvPicPr>
          <p:cNvPr id="19" name="Resim 18"/>
          <p:cNvPicPr>
            <a:picLocks noChangeAspect="1"/>
          </p:cNvPicPr>
          <p:nvPr/>
        </p:nvPicPr>
        <p:blipFill rotWithShape="1">
          <a:blip r:embed="rId8"/>
          <a:srcRect l="67812" r="17416"/>
          <a:stretch/>
        </p:blipFill>
        <p:spPr>
          <a:xfrm>
            <a:off x="338122" y="3710656"/>
            <a:ext cx="1171545" cy="1657673"/>
          </a:xfrm>
          <a:prstGeom prst="rect">
            <a:avLst/>
          </a:prstGeom>
        </p:spPr>
      </p:pic>
      <p:sp>
        <p:nvSpPr>
          <p:cNvPr id="17" name="Sağ Ok 16"/>
          <p:cNvSpPr/>
          <p:nvPr/>
        </p:nvSpPr>
        <p:spPr>
          <a:xfrm>
            <a:off x="3438450" y="1727036"/>
            <a:ext cx="72009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Sağ Ok 20"/>
          <p:cNvSpPr/>
          <p:nvPr/>
        </p:nvSpPr>
        <p:spPr>
          <a:xfrm>
            <a:off x="8160251" y="1727036"/>
            <a:ext cx="72009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ağ Ok 21"/>
          <p:cNvSpPr/>
          <p:nvPr/>
        </p:nvSpPr>
        <p:spPr>
          <a:xfrm rot="5400000">
            <a:off x="9792014" y="3026379"/>
            <a:ext cx="72009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Sağ Ok 22"/>
          <p:cNvSpPr/>
          <p:nvPr/>
        </p:nvSpPr>
        <p:spPr>
          <a:xfrm rot="10800000">
            <a:off x="8182132" y="4379472"/>
            <a:ext cx="72009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Sağ Ok 24"/>
          <p:cNvSpPr/>
          <p:nvPr/>
        </p:nvSpPr>
        <p:spPr>
          <a:xfrm rot="10800000">
            <a:off x="5503221" y="4352284"/>
            <a:ext cx="72009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Sağ Ok 25"/>
          <p:cNvSpPr/>
          <p:nvPr/>
        </p:nvSpPr>
        <p:spPr>
          <a:xfrm rot="10800000">
            <a:off x="2759279" y="4350939"/>
            <a:ext cx="72009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040" name="Picture 16" descr="http://www.kentchemistry.com/images/links/bonding/Metalbond5.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8601" y="559201"/>
            <a:ext cx="4047273" cy="2520000"/>
          </a:xfrm>
          <a:prstGeom prst="rect">
            <a:avLst/>
          </a:prstGeom>
          <a:noFill/>
          <a:extLst>
            <a:ext uri="{909E8E84-426E-40DD-AFC4-6F175D3DCCD1}">
              <a14:hiddenFill xmlns:a14="http://schemas.microsoft.com/office/drawing/2010/main">
                <a:solidFill>
                  <a:srgbClr val="FFFFFF"/>
                </a:solidFill>
              </a14:hiddenFill>
            </a:ext>
          </a:extLst>
        </p:spPr>
      </p:pic>
      <p:sp>
        <p:nvSpPr>
          <p:cNvPr id="31" name="Sağ Ok 30"/>
          <p:cNvSpPr/>
          <p:nvPr/>
        </p:nvSpPr>
        <p:spPr>
          <a:xfrm rot="10800000">
            <a:off x="1141339" y="4350939"/>
            <a:ext cx="72009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530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nodeType="with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wipe(left)">
                                      <p:cBhvr>
                                        <p:cTn id="15" dur="500"/>
                                        <p:tgtEl>
                                          <p:spTgt spid="10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ipe(left)">
                                      <p:cBhvr>
                                        <p:cTn id="23" dur="500"/>
                                        <p:tgtEl>
                                          <p:spTgt spid="10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par>
                                <p:cTn id="29" presetID="22"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right)">
                                      <p:cBhvr>
                                        <p:cTn id="36" dur="500"/>
                                        <p:tgtEl>
                                          <p:spTgt spid="23"/>
                                        </p:tgtEl>
                                      </p:cBhvr>
                                    </p:animEffect>
                                  </p:childTnLst>
                                </p:cTn>
                              </p:par>
                              <p:par>
                                <p:cTn id="37" presetID="22" presetClass="entr" presetSubtype="2"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righ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right)">
                                      <p:cBhvr>
                                        <p:cTn id="52" dur="500"/>
                                        <p:tgtEl>
                                          <p:spTgt spid="26"/>
                                        </p:tgtEl>
                                      </p:cBhvr>
                                    </p:animEffect>
                                  </p:childTnLst>
                                </p:cTn>
                              </p:par>
                              <p:par>
                                <p:cTn id="53" presetID="22" presetClass="entr" presetSubtype="2"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righ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right)">
                                      <p:cBhvr>
                                        <p:cTn id="60" dur="500"/>
                                        <p:tgtEl>
                                          <p:spTgt spid="19"/>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right)">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P spid="25" grpId="0" animBg="1"/>
      <p:bldP spid="26"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26172E-A044-4B47-AD2E-D235D8588A92}"/>
              </a:ext>
            </a:extLst>
          </p:cNvPr>
          <p:cNvSpPr>
            <a:spLocks noGrp="1"/>
          </p:cNvSpPr>
          <p:nvPr>
            <p:ph type="title"/>
          </p:nvPr>
        </p:nvSpPr>
        <p:spPr/>
        <p:txBody>
          <a:bodyPr/>
          <a:lstStyle/>
          <a:p>
            <a:r>
              <a:rPr lang="tr-TR" dirty="0"/>
              <a:t>Katılarda Kristal Yapı</a:t>
            </a:r>
          </a:p>
        </p:txBody>
      </p:sp>
      <p:sp>
        <p:nvSpPr>
          <p:cNvPr id="7" name="İçerik Yer Tutucusu 6">
            <a:extLst>
              <a:ext uri="{FF2B5EF4-FFF2-40B4-BE49-F238E27FC236}">
                <a16:creationId xmlns:a16="http://schemas.microsoft.com/office/drawing/2014/main" id="{3BA257B9-A5F1-4069-A9C6-E4FB0CE1A95E}"/>
              </a:ext>
            </a:extLst>
          </p:cNvPr>
          <p:cNvSpPr>
            <a:spLocks noGrp="1"/>
          </p:cNvSpPr>
          <p:nvPr>
            <p:ph idx="1"/>
          </p:nvPr>
        </p:nvSpPr>
        <p:spPr>
          <a:xfrm>
            <a:off x="677334" y="2160589"/>
            <a:ext cx="5418666" cy="3880773"/>
          </a:xfrm>
        </p:spPr>
        <p:txBody>
          <a:bodyPr>
            <a:normAutofit fontScale="85000" lnSpcReduction="20000"/>
          </a:bodyPr>
          <a:lstStyle/>
          <a:p>
            <a:r>
              <a:rPr lang="tr-TR" dirty="0"/>
              <a:t>Kristal Yapı Gösteren Malzemelerde katıyı oluşturan atomsal yapı;</a:t>
            </a:r>
          </a:p>
          <a:p>
            <a:pPr lvl="1"/>
            <a:r>
              <a:rPr lang="tr-TR" dirty="0"/>
              <a:t>Birbirini düzenli olarak tekrar eden bir dizilime sahiptir.</a:t>
            </a:r>
          </a:p>
          <a:p>
            <a:pPr lvl="1"/>
            <a:r>
              <a:rPr lang="tr-TR" dirty="0" smtClean="0"/>
              <a:t>Birbirini </a:t>
            </a:r>
            <a:r>
              <a:rPr lang="tr-TR" dirty="0"/>
              <a:t>düzenli olarak tekrar eden her bir düzenli yapıya </a:t>
            </a:r>
            <a:r>
              <a:rPr lang="tr-TR" b="1" dirty="0">
                <a:solidFill>
                  <a:srgbClr val="FF0000"/>
                </a:solidFill>
              </a:rPr>
              <a:t>birim hücre </a:t>
            </a:r>
            <a:r>
              <a:rPr lang="tr-TR" dirty="0"/>
              <a:t>denir.</a:t>
            </a:r>
          </a:p>
          <a:p>
            <a:pPr lvl="1"/>
            <a:r>
              <a:rPr lang="tr-TR" dirty="0"/>
              <a:t>Kristal yapıdaki malzemeler, birim hücrede bulunan atomların dizilim şekline göre sınıflandırılırlar.</a:t>
            </a:r>
          </a:p>
          <a:p>
            <a:r>
              <a:rPr lang="tr-TR" dirty="0"/>
              <a:t>Metaller ve bazı seramikler kristal yapıya sahiptir.</a:t>
            </a:r>
          </a:p>
          <a:p>
            <a:r>
              <a:rPr lang="tr-TR" dirty="0"/>
              <a:t>Bazı polimerler yarı-kristal yapıda bulunabilirler.</a:t>
            </a:r>
          </a:p>
          <a:p>
            <a:r>
              <a:rPr lang="tr-TR" dirty="0"/>
              <a:t>Temel kristal yapı çeşitleri:</a:t>
            </a:r>
          </a:p>
          <a:p>
            <a:pPr lvl="1"/>
            <a:r>
              <a:rPr lang="tr-TR" dirty="0"/>
              <a:t>Basit kübik kristal (BKK)</a:t>
            </a:r>
          </a:p>
          <a:p>
            <a:pPr lvl="1"/>
            <a:r>
              <a:rPr lang="tr-TR" dirty="0"/>
              <a:t>Yüzey merkezli kübik kristal (YMK)</a:t>
            </a:r>
          </a:p>
          <a:p>
            <a:pPr lvl="1"/>
            <a:r>
              <a:rPr lang="tr-TR" dirty="0"/>
              <a:t>Hacim merkezli kübik kristal (HMK)</a:t>
            </a:r>
          </a:p>
          <a:p>
            <a:pPr lvl="1"/>
            <a:r>
              <a:rPr lang="tr-TR" dirty="0"/>
              <a:t>Hekzagonal sıkı paket (HSP)</a:t>
            </a:r>
          </a:p>
          <a:p>
            <a:endParaRPr lang="tr-TR" dirty="0"/>
          </a:p>
          <a:p>
            <a:endParaRPr lang="tr-TR" dirty="0"/>
          </a:p>
        </p:txBody>
      </p:sp>
      <p:pic>
        <p:nvPicPr>
          <p:cNvPr id="8" name="Resim 7">
            <a:extLst>
              <a:ext uri="{FF2B5EF4-FFF2-40B4-BE49-F238E27FC236}">
                <a16:creationId xmlns:a16="http://schemas.microsoft.com/office/drawing/2014/main" id="{2E5A943F-55C1-445F-90CF-2DDFE8C1FA65}"/>
              </a:ext>
            </a:extLst>
          </p:cNvPr>
          <p:cNvPicPr>
            <a:picLocks noChangeAspect="1"/>
          </p:cNvPicPr>
          <p:nvPr/>
        </p:nvPicPr>
        <p:blipFill rotWithShape="1">
          <a:blip r:embed="rId2"/>
          <a:srcRect l="28056" t="3784" r="33796" b="2098"/>
          <a:stretch/>
        </p:blipFill>
        <p:spPr>
          <a:xfrm>
            <a:off x="7410307" y="268973"/>
            <a:ext cx="4554073" cy="6320053"/>
          </a:xfrm>
          <a:prstGeom prst="rect">
            <a:avLst/>
          </a:prstGeom>
        </p:spPr>
      </p:pic>
      <p:sp>
        <p:nvSpPr>
          <p:cNvPr id="3" name="Veri Yer Tutucusu 2">
            <a:extLst>
              <a:ext uri="{FF2B5EF4-FFF2-40B4-BE49-F238E27FC236}">
                <a16:creationId xmlns:a16="http://schemas.microsoft.com/office/drawing/2014/main" id="{63520630-7069-2A51-9B28-FCAF3E50758E}"/>
              </a:ext>
            </a:extLst>
          </p:cNvPr>
          <p:cNvSpPr>
            <a:spLocks noGrp="1"/>
          </p:cNvSpPr>
          <p:nvPr>
            <p:ph type="dt" sz="half" idx="10"/>
          </p:nvPr>
        </p:nvSpPr>
        <p:spPr/>
        <p:txBody>
          <a:bodyPr/>
          <a:lstStyle/>
          <a:p>
            <a:r>
              <a:rPr lang="tr-TR"/>
              <a:t>06.03.2023</a:t>
            </a:r>
          </a:p>
        </p:txBody>
      </p:sp>
      <p:sp>
        <p:nvSpPr>
          <p:cNvPr id="4" name="Alt Bilgi Yer Tutucusu 3">
            <a:extLst>
              <a:ext uri="{FF2B5EF4-FFF2-40B4-BE49-F238E27FC236}">
                <a16:creationId xmlns:a16="http://schemas.microsoft.com/office/drawing/2014/main" id="{496CCEDD-ACE9-B308-6DB2-0E54A33D9468}"/>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412963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down)">
                                      <p:cBhvr>
                                        <p:cTn id="10" dur="500"/>
                                        <p:tgtEl>
                                          <p:spTgt spid="7">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down)">
                                      <p:cBhvr>
                                        <p:cTn id="13" dur="500"/>
                                        <p:tgtEl>
                                          <p:spTgt spid="7">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down)">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wipe(down)">
                                      <p:cBhvr>
                                        <p:cTn id="26" dur="500"/>
                                        <p:tgtEl>
                                          <p:spTgt spid="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wipe(down)">
                                      <p:cBhvr>
                                        <p:cTn id="31" dur="500"/>
                                        <p:tgtEl>
                                          <p:spTgt spid="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wipe(down)">
                                      <p:cBhvr>
                                        <p:cTn id="36" dur="500"/>
                                        <p:tgtEl>
                                          <p:spTgt spid="7">
                                            <p:txEl>
                                              <p:pRg st="6" end="6"/>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Effect transition="in" filter="wipe(down)">
                                      <p:cBhvr>
                                        <p:cTn id="39" dur="500"/>
                                        <p:tgtEl>
                                          <p:spTgt spid="7">
                                            <p:txEl>
                                              <p:pRg st="7" end="7"/>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wipe(down)">
                                      <p:cBhvr>
                                        <p:cTn id="42" dur="500"/>
                                        <p:tgtEl>
                                          <p:spTgt spid="7">
                                            <p:txEl>
                                              <p:pRg st="8" end="8"/>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
                                            <p:txEl>
                                              <p:pRg st="9" end="9"/>
                                            </p:txEl>
                                          </p:spTgt>
                                        </p:tgtEl>
                                        <p:attrNameLst>
                                          <p:attrName>style.visibility</p:attrName>
                                        </p:attrNameLst>
                                      </p:cBhvr>
                                      <p:to>
                                        <p:strVal val="visible"/>
                                      </p:to>
                                    </p:set>
                                    <p:animEffect transition="in" filter="wipe(down)">
                                      <p:cBhvr>
                                        <p:cTn id="45" dur="500"/>
                                        <p:tgtEl>
                                          <p:spTgt spid="7">
                                            <p:txEl>
                                              <p:pRg st="9" end="9"/>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
                                            <p:txEl>
                                              <p:pRg st="10" end="10"/>
                                            </p:txEl>
                                          </p:spTgt>
                                        </p:tgtEl>
                                        <p:attrNameLst>
                                          <p:attrName>style.visibility</p:attrName>
                                        </p:attrNameLst>
                                      </p:cBhvr>
                                      <p:to>
                                        <p:strVal val="visible"/>
                                      </p:to>
                                    </p:set>
                                    <p:animEffect transition="in" filter="wipe(down)">
                                      <p:cBhvr>
                                        <p:cTn id="48"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7BF936A-7CB7-4C57-98A3-96928DD27A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791B-FFA1-4943-B5E4-F5F145D8BD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671DBD-7165-4BE6-80A0-045723A9A3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D622AD38-5C0D-490C-A06A-D1F07E29CB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2" name="Oval 21">
              <a:extLst>
                <a:ext uri="{FF2B5EF4-FFF2-40B4-BE49-F238E27FC236}">
                  <a16:creationId xmlns:a16="http://schemas.microsoft.com/office/drawing/2014/main" id="{ED57AEAB-0276-4D94-93D9-3A090A1FD7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CCF33569-0434-460F-AFA4-D829E476AE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5" name="Rectangle 24">
            <a:extLst>
              <a:ext uri="{FF2B5EF4-FFF2-40B4-BE49-F238E27FC236}">
                <a16:creationId xmlns:a16="http://schemas.microsoft.com/office/drawing/2014/main" id="{9818A645-2267-4F2E-9342-266D4D1DC8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2">
            <a:extLst>
              <a:ext uri="{FF2B5EF4-FFF2-40B4-BE49-F238E27FC236}">
                <a16:creationId xmlns:a16="http://schemas.microsoft.com/office/drawing/2014/main" id="{39174E20-6AFF-99D7-59C2-08F944A565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09" t="29831" r="75362" b="45292"/>
          <a:stretch/>
        </p:blipFill>
        <p:spPr bwMode="auto">
          <a:xfrm>
            <a:off x="9300666" y="887237"/>
            <a:ext cx="2353958" cy="231008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D60390C-0E4C-4682-8246-AFA2E4985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CEBA87F4-FB8A-4D91-B3F3-DFA78E0CC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Başlık 1">
            <a:extLst>
              <a:ext uri="{FF2B5EF4-FFF2-40B4-BE49-F238E27FC236}">
                <a16:creationId xmlns:a16="http://schemas.microsoft.com/office/drawing/2014/main" id="{1026172E-A044-4B47-AD2E-D235D8588A92}"/>
              </a:ext>
            </a:extLst>
          </p:cNvPr>
          <p:cNvSpPr>
            <a:spLocks noGrp="1"/>
          </p:cNvSpPr>
          <p:nvPr>
            <p:ph type="title"/>
          </p:nvPr>
        </p:nvSpPr>
        <p:spPr>
          <a:xfrm>
            <a:off x="1048174" y="4277802"/>
            <a:ext cx="10095652" cy="1622451"/>
          </a:xfrm>
        </p:spPr>
        <p:txBody>
          <a:bodyPr vert="horz" lIns="91440" tIns="45720" rIns="91440" bIns="45720" rtlCol="0" anchor="ctr">
            <a:normAutofit/>
          </a:bodyPr>
          <a:lstStyle/>
          <a:p>
            <a:pPr algn="ctr">
              <a:lnSpc>
                <a:spcPct val="80000"/>
              </a:lnSpc>
              <a:spcAft>
                <a:spcPts val="100"/>
              </a:spcAft>
            </a:pPr>
            <a:r>
              <a:rPr lang="en-US" sz="4800" kern="1200" cap="all" baseline="0" dirty="0">
                <a:blipFill dpi="0" rotWithShape="1">
                  <a:blip r:embed="rId4"/>
                  <a:srcRect/>
                  <a:tile tx="6350" ty="-127000" sx="65000" sy="64000" flip="none" algn="tl"/>
                </a:blipFill>
                <a:latin typeface="+mj-lt"/>
                <a:ea typeface="+mj-ea"/>
                <a:cs typeface="+mj-cs"/>
              </a:rPr>
              <a:t>Basit </a:t>
            </a:r>
            <a:r>
              <a:rPr lang="en-US" sz="4800" kern="1200" cap="all" baseline="0" dirty="0" err="1">
                <a:blipFill dpi="0" rotWithShape="1">
                  <a:blip r:embed="rId4"/>
                  <a:srcRect/>
                  <a:tile tx="6350" ty="-127000" sx="65000" sy="64000" flip="none" algn="tl"/>
                </a:blipFill>
                <a:latin typeface="+mj-lt"/>
                <a:ea typeface="+mj-ea"/>
                <a:cs typeface="+mj-cs"/>
              </a:rPr>
              <a:t>kübik</a:t>
            </a:r>
            <a:r>
              <a:rPr lang="en-US" sz="4800" kern="1200" cap="all" baseline="0" dirty="0">
                <a:blipFill dpi="0" rotWithShape="1">
                  <a:blip r:embed="rId4"/>
                  <a:srcRect/>
                  <a:tile tx="6350" ty="-127000" sx="65000" sy="64000" flip="none" algn="tl"/>
                </a:blipFill>
                <a:latin typeface="+mj-lt"/>
                <a:ea typeface="+mj-ea"/>
                <a:cs typeface="+mj-cs"/>
              </a:rPr>
              <a:t> </a:t>
            </a:r>
            <a:r>
              <a:rPr lang="tr-TR" sz="4800" kern="1200" cap="all" baseline="0" dirty="0">
                <a:blipFill dpi="0" rotWithShape="1">
                  <a:blip r:embed="rId4"/>
                  <a:srcRect/>
                  <a:tile tx="6350" ty="-127000" sx="65000" sy="64000" flip="none" algn="tl"/>
                </a:blipFill>
                <a:latin typeface="+mj-lt"/>
                <a:ea typeface="+mj-ea"/>
                <a:cs typeface="+mj-cs"/>
              </a:rPr>
              <a:t>KRİSTAL (BKK)</a:t>
            </a:r>
            <a:br>
              <a:rPr lang="tr-TR" sz="4800" kern="1200" cap="all" baseline="0" dirty="0">
                <a:blipFill dpi="0" rotWithShape="1">
                  <a:blip r:embed="rId4"/>
                  <a:srcRect/>
                  <a:tile tx="6350" ty="-127000" sx="65000" sy="64000" flip="none" algn="tl"/>
                </a:blipFill>
                <a:latin typeface="+mj-lt"/>
                <a:ea typeface="+mj-ea"/>
                <a:cs typeface="+mj-cs"/>
              </a:rPr>
            </a:br>
            <a:r>
              <a:rPr lang="tr-TR" sz="4800" dirty="0">
                <a:solidFill>
                  <a:schemeClr val="bg1">
                    <a:lumMod val="50000"/>
                  </a:schemeClr>
                </a:solidFill>
              </a:rPr>
              <a:t>SIMPLE</a:t>
            </a:r>
            <a:r>
              <a:rPr lang="tr-TR" sz="4800" kern="1200" cap="all" baseline="0" dirty="0">
                <a:solidFill>
                  <a:schemeClr val="bg1">
                    <a:lumMod val="50000"/>
                  </a:schemeClr>
                </a:solidFill>
                <a:latin typeface="+mj-lt"/>
                <a:ea typeface="+mj-ea"/>
                <a:cs typeface="+mj-cs"/>
              </a:rPr>
              <a:t> </a:t>
            </a:r>
            <a:r>
              <a:rPr lang="tr-TR" sz="4800" kern="1200" cap="all" baseline="0" dirty="0" err="1">
                <a:solidFill>
                  <a:schemeClr val="bg1">
                    <a:lumMod val="50000"/>
                  </a:schemeClr>
                </a:solidFill>
                <a:latin typeface="+mj-lt"/>
                <a:ea typeface="+mj-ea"/>
                <a:cs typeface="+mj-cs"/>
              </a:rPr>
              <a:t>cubIc</a:t>
            </a:r>
            <a:r>
              <a:rPr lang="tr-TR" sz="4800" kern="1200" cap="all" baseline="0" dirty="0">
                <a:solidFill>
                  <a:schemeClr val="bg1">
                    <a:lumMod val="50000"/>
                  </a:schemeClr>
                </a:solidFill>
                <a:latin typeface="+mj-lt"/>
                <a:ea typeface="+mj-ea"/>
                <a:cs typeface="+mj-cs"/>
              </a:rPr>
              <a:t> </a:t>
            </a:r>
            <a:r>
              <a:rPr lang="tr-TR" sz="4800" kern="1200" cap="all" baseline="0" dirty="0" err="1">
                <a:solidFill>
                  <a:schemeClr val="bg1">
                    <a:lumMod val="50000"/>
                  </a:schemeClr>
                </a:solidFill>
                <a:latin typeface="+mj-lt"/>
                <a:ea typeface="+mj-ea"/>
                <a:cs typeface="+mj-cs"/>
              </a:rPr>
              <a:t>crystal</a:t>
            </a:r>
            <a:r>
              <a:rPr lang="tr-TR" sz="4800" kern="1200" cap="all" baseline="0" dirty="0">
                <a:solidFill>
                  <a:schemeClr val="bg1">
                    <a:lumMod val="50000"/>
                  </a:schemeClr>
                </a:solidFill>
                <a:latin typeface="+mj-lt"/>
                <a:ea typeface="+mj-ea"/>
                <a:cs typeface="+mj-cs"/>
              </a:rPr>
              <a:t> (SCC)</a:t>
            </a:r>
            <a:endParaRPr lang="en-US" sz="4800" kern="1200" cap="all" baseline="0" dirty="0">
              <a:solidFill>
                <a:schemeClr val="bg1">
                  <a:lumMod val="50000"/>
                </a:schemeClr>
              </a:solidFill>
              <a:latin typeface="+mj-lt"/>
              <a:ea typeface="+mj-ea"/>
              <a:cs typeface="+mj-cs"/>
            </a:endParaRPr>
          </a:p>
        </p:txBody>
      </p:sp>
      <p:pic>
        <p:nvPicPr>
          <p:cNvPr id="5" name="Picture 4" descr="There are three types of unit cells. Simple-cubic is a cube with an atom at each vertices, one eighth of each atom is inside the cube, but together each part makes one atoms. Body centered is like simple-cubic, but it has an atom in the center of the cube. One eighth of each atom plus the center atom makes two atoms in the unit cell. Face-centered is like the simple-cubic, but also has an atom on each face of the cube. There are four atoms in this type of unit cell. One comes from the atoms at each vertices and then half of six atoms gives the other three atoms. ">
            <a:extLst>
              <a:ext uri="{FF2B5EF4-FFF2-40B4-BE49-F238E27FC236}">
                <a16:creationId xmlns:a16="http://schemas.microsoft.com/office/drawing/2014/main" id="{FEA92837-2A1A-383B-621B-2DECB53D5C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517" r="66804" b="43595"/>
          <a:stretch/>
        </p:blipFill>
        <p:spPr bwMode="auto">
          <a:xfrm>
            <a:off x="3394100" y="826931"/>
            <a:ext cx="2313791" cy="2273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here are three types of unit cells. Simple-cubic is a cube with an atom at each vertices, one eighth of each atom is inside the cube, but together each part makes one atoms. Body centered is like simple-cubic, but it has an atom in the center of the cube. One eighth of each atom plus the center atom makes two atoms in the unit cell. Face-centered is like the simple-cubic, but also has an atom on each face of the cube. There are four atoms in this type of unit cell. One comes from the atoms at each vertices and then half of six atoms gives the other three atoms. ">
            <a:extLst>
              <a:ext uri="{FF2B5EF4-FFF2-40B4-BE49-F238E27FC236}">
                <a16:creationId xmlns:a16="http://schemas.microsoft.com/office/drawing/2014/main" id="{C208C6D3-6785-A521-335D-0FAA2F5A41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2488" r="66804" b="-375"/>
          <a:stretch/>
        </p:blipFill>
        <p:spPr bwMode="auto">
          <a:xfrm>
            <a:off x="6563200" y="935489"/>
            <a:ext cx="2313791" cy="2055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A077A01-961F-BFE7-6F30-E79D22AC112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5026" r="69639" b="4974"/>
          <a:stretch/>
        </p:blipFill>
        <p:spPr bwMode="auto">
          <a:xfrm>
            <a:off x="712780" y="798092"/>
            <a:ext cx="2320141" cy="233076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D012A90F-45C2-4C9B-BAF6-9CE1F546C7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Veri Yer Tutucusu 2">
            <a:extLst>
              <a:ext uri="{FF2B5EF4-FFF2-40B4-BE49-F238E27FC236}">
                <a16:creationId xmlns:a16="http://schemas.microsoft.com/office/drawing/2014/main" id="{DB914693-A086-7525-B5DA-F9BC0E07588D}"/>
              </a:ext>
            </a:extLst>
          </p:cNvPr>
          <p:cNvSpPr>
            <a:spLocks noGrp="1"/>
          </p:cNvSpPr>
          <p:nvPr>
            <p:ph type="dt" sz="half" idx="10"/>
          </p:nvPr>
        </p:nvSpPr>
        <p:spPr/>
        <p:txBody>
          <a:bodyPr/>
          <a:lstStyle/>
          <a:p>
            <a:r>
              <a:rPr lang="tr-TR"/>
              <a:t>06.03.2023</a:t>
            </a:r>
          </a:p>
        </p:txBody>
      </p:sp>
      <p:sp>
        <p:nvSpPr>
          <p:cNvPr id="4" name="Alt Bilgi Yer Tutucusu 3">
            <a:extLst>
              <a:ext uri="{FF2B5EF4-FFF2-40B4-BE49-F238E27FC236}">
                <a16:creationId xmlns:a16="http://schemas.microsoft.com/office/drawing/2014/main" id="{C4163132-F6C2-4849-76AF-7580056A67E6}"/>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19531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BF936A-7CB7-4C57-98A3-96928DD27A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5C791B-FFA1-4943-B5E4-F5F145D8BD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671DBD-7165-4BE6-80A0-045723A9A3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622AD38-5C0D-490C-A06A-D1F07E29CB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0" name="Oval 19">
              <a:extLst>
                <a:ext uri="{FF2B5EF4-FFF2-40B4-BE49-F238E27FC236}">
                  <a16:creationId xmlns:a16="http://schemas.microsoft.com/office/drawing/2014/main" id="{ED57AEAB-0276-4D94-93D9-3A090A1FD7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CCF33569-0434-460F-AFA4-D829E476AE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3" name="Rectangle 22">
            <a:extLst>
              <a:ext uri="{FF2B5EF4-FFF2-40B4-BE49-F238E27FC236}">
                <a16:creationId xmlns:a16="http://schemas.microsoft.com/office/drawing/2014/main" id="{9818A645-2267-4F2E-9342-266D4D1DC8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2">
            <a:extLst>
              <a:ext uri="{FF2B5EF4-FFF2-40B4-BE49-F238E27FC236}">
                <a16:creationId xmlns:a16="http://schemas.microsoft.com/office/drawing/2014/main" id="{3CE4BD67-D80D-FE3E-C01C-C3A9DD1C45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558" t="30059" r="4139" b="43625"/>
          <a:stretch/>
        </p:blipFill>
        <p:spPr bwMode="auto">
          <a:xfrm>
            <a:off x="9223004" y="1164450"/>
            <a:ext cx="2353958" cy="221726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D60390C-0E4C-4682-8246-AFA2E4985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CEBA87F4-FB8A-4D91-B3F3-DFA78E0CC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Başlık 1">
            <a:extLst>
              <a:ext uri="{FF2B5EF4-FFF2-40B4-BE49-F238E27FC236}">
                <a16:creationId xmlns:a16="http://schemas.microsoft.com/office/drawing/2014/main" id="{1026172E-A044-4B47-AD2E-D235D8588A92}"/>
              </a:ext>
            </a:extLst>
          </p:cNvPr>
          <p:cNvSpPr>
            <a:spLocks noGrp="1"/>
          </p:cNvSpPr>
          <p:nvPr>
            <p:ph type="title"/>
          </p:nvPr>
        </p:nvSpPr>
        <p:spPr>
          <a:xfrm>
            <a:off x="1048174" y="4277802"/>
            <a:ext cx="10095652" cy="1622451"/>
          </a:xfrm>
        </p:spPr>
        <p:txBody>
          <a:bodyPr vert="horz" lIns="91440" tIns="45720" rIns="91440" bIns="45720" rtlCol="0" anchor="ctr">
            <a:normAutofit/>
          </a:bodyPr>
          <a:lstStyle/>
          <a:p>
            <a:pPr algn="ctr">
              <a:lnSpc>
                <a:spcPct val="80000"/>
              </a:lnSpc>
            </a:pPr>
            <a:r>
              <a:rPr lang="en-US" sz="4800" kern="1200" cap="all" baseline="0" dirty="0" err="1">
                <a:blipFill dpi="0" rotWithShape="1">
                  <a:blip r:embed="rId4"/>
                  <a:srcRect/>
                  <a:tile tx="6350" ty="-127000" sx="65000" sy="64000" flip="none" algn="tl"/>
                </a:blipFill>
                <a:latin typeface="+mj-lt"/>
                <a:ea typeface="+mj-ea"/>
                <a:cs typeface="+mj-cs"/>
              </a:rPr>
              <a:t>Yüzey</a:t>
            </a:r>
            <a:r>
              <a:rPr lang="en-US" sz="4800" kern="1200" cap="all" baseline="0" dirty="0">
                <a:blipFill dpi="0" rotWithShape="1">
                  <a:blip r:embed="rId4"/>
                  <a:srcRect/>
                  <a:tile tx="6350" ty="-127000" sx="65000" sy="64000" flip="none" algn="tl"/>
                </a:blipFill>
                <a:latin typeface="+mj-lt"/>
                <a:ea typeface="+mj-ea"/>
                <a:cs typeface="+mj-cs"/>
              </a:rPr>
              <a:t> </a:t>
            </a:r>
            <a:r>
              <a:rPr lang="en-US" sz="4800" kern="1200" cap="all" baseline="0" dirty="0" err="1">
                <a:blipFill dpi="0" rotWithShape="1">
                  <a:blip r:embed="rId4"/>
                  <a:srcRect/>
                  <a:tile tx="6350" ty="-127000" sx="65000" sy="64000" flip="none" algn="tl"/>
                </a:blipFill>
                <a:latin typeface="+mj-lt"/>
                <a:ea typeface="+mj-ea"/>
                <a:cs typeface="+mj-cs"/>
              </a:rPr>
              <a:t>merkezli</a:t>
            </a:r>
            <a:r>
              <a:rPr lang="en-US" sz="4800" kern="1200" cap="all" baseline="0" dirty="0">
                <a:blipFill dpi="0" rotWithShape="1">
                  <a:blip r:embed="rId4"/>
                  <a:srcRect/>
                  <a:tile tx="6350" ty="-127000" sx="65000" sy="64000" flip="none" algn="tl"/>
                </a:blipFill>
                <a:latin typeface="+mj-lt"/>
                <a:ea typeface="+mj-ea"/>
                <a:cs typeface="+mj-cs"/>
              </a:rPr>
              <a:t> </a:t>
            </a:r>
            <a:r>
              <a:rPr lang="en-US" sz="4800" kern="1200" cap="all" baseline="0" dirty="0" err="1">
                <a:blipFill dpi="0" rotWithShape="1">
                  <a:blip r:embed="rId4"/>
                  <a:srcRect/>
                  <a:tile tx="6350" ty="-127000" sx="65000" sy="64000" flip="none" algn="tl"/>
                </a:blipFill>
                <a:latin typeface="+mj-lt"/>
                <a:ea typeface="+mj-ea"/>
                <a:cs typeface="+mj-cs"/>
              </a:rPr>
              <a:t>kübik</a:t>
            </a:r>
            <a:r>
              <a:rPr lang="en-US" sz="4800" kern="1200" cap="all" baseline="0" dirty="0">
                <a:blipFill dpi="0" rotWithShape="1">
                  <a:blip r:embed="rId4"/>
                  <a:srcRect/>
                  <a:tile tx="6350" ty="-127000" sx="65000" sy="64000" flip="none" algn="tl"/>
                </a:blipFill>
                <a:latin typeface="+mj-lt"/>
                <a:ea typeface="+mj-ea"/>
                <a:cs typeface="+mj-cs"/>
              </a:rPr>
              <a:t> </a:t>
            </a:r>
            <a:r>
              <a:rPr lang="tr-TR" sz="4800" kern="1200" cap="all" baseline="0" dirty="0">
                <a:blipFill dpi="0" rotWithShape="1">
                  <a:blip r:embed="rId4"/>
                  <a:srcRect/>
                  <a:tile tx="6350" ty="-127000" sx="65000" sy="64000" flip="none" algn="tl"/>
                </a:blipFill>
                <a:latin typeface="+mj-lt"/>
                <a:ea typeface="+mj-ea"/>
                <a:cs typeface="+mj-cs"/>
              </a:rPr>
              <a:t>KRİSTAL</a:t>
            </a:r>
            <a:r>
              <a:rPr lang="en-US" sz="4800" kern="1200" cap="all" baseline="0" dirty="0">
                <a:blipFill dpi="0" rotWithShape="1">
                  <a:blip r:embed="rId4"/>
                  <a:srcRect/>
                  <a:tile tx="6350" ty="-127000" sx="65000" sy="64000" flip="none" algn="tl"/>
                </a:blipFill>
                <a:latin typeface="+mj-lt"/>
                <a:ea typeface="+mj-ea"/>
                <a:cs typeface="+mj-cs"/>
              </a:rPr>
              <a:t> (YMK)</a:t>
            </a:r>
            <a:r>
              <a:rPr lang="tr-TR" sz="4800" kern="1200" cap="all" baseline="0" dirty="0">
                <a:blipFill dpi="0" rotWithShape="1">
                  <a:blip r:embed="rId4"/>
                  <a:srcRect/>
                  <a:tile tx="6350" ty="-127000" sx="65000" sy="64000" flip="none" algn="tl"/>
                </a:blipFill>
                <a:latin typeface="+mj-lt"/>
                <a:ea typeface="+mj-ea"/>
                <a:cs typeface="+mj-cs"/>
              </a:rPr>
              <a:t/>
            </a:r>
            <a:br>
              <a:rPr lang="tr-TR" sz="4800" kern="1200" cap="all" baseline="0" dirty="0">
                <a:blipFill dpi="0" rotWithShape="1">
                  <a:blip r:embed="rId4"/>
                  <a:srcRect/>
                  <a:tile tx="6350" ty="-127000" sx="65000" sy="64000" flip="none" algn="tl"/>
                </a:blipFill>
                <a:latin typeface="+mj-lt"/>
                <a:ea typeface="+mj-ea"/>
                <a:cs typeface="+mj-cs"/>
              </a:rPr>
            </a:br>
            <a:r>
              <a:rPr lang="tr-TR" sz="4800" kern="1200" cap="all" baseline="0" dirty="0">
                <a:solidFill>
                  <a:schemeClr val="bg1">
                    <a:lumMod val="50000"/>
                  </a:schemeClr>
                </a:solidFill>
                <a:latin typeface="+mj-lt"/>
                <a:ea typeface="+mj-ea"/>
                <a:cs typeface="+mj-cs"/>
              </a:rPr>
              <a:t>FACE CENTERED CUBIC CRYSTAL (FCC)</a:t>
            </a:r>
            <a:endParaRPr lang="en-US" sz="4800" kern="1200" cap="all" baseline="0" dirty="0">
              <a:solidFill>
                <a:schemeClr val="bg1">
                  <a:lumMod val="50000"/>
                </a:schemeClr>
              </a:solidFill>
              <a:latin typeface="+mj-lt"/>
              <a:ea typeface="+mj-ea"/>
              <a:cs typeface="+mj-cs"/>
            </a:endParaRPr>
          </a:p>
        </p:txBody>
      </p:sp>
      <p:pic>
        <p:nvPicPr>
          <p:cNvPr id="7" name="Picture 2">
            <a:extLst>
              <a:ext uri="{FF2B5EF4-FFF2-40B4-BE49-F238E27FC236}">
                <a16:creationId xmlns:a16="http://schemas.microsoft.com/office/drawing/2014/main" id="{D4609E55-3D6F-4FF2-3462-D3746C89C15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7318" t="54689" b="5614"/>
          <a:stretch/>
        </p:blipFill>
        <p:spPr bwMode="auto">
          <a:xfrm>
            <a:off x="657391" y="957747"/>
            <a:ext cx="2320141" cy="214883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012A90F-45C2-4C9B-BAF6-9CE1F546C7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4" descr="There are three types of unit cells. Simple-cubic is a cube with an atom at each vertices, one eighth of each atom is inside the cube, but together each part makes one atoms. Body centered is like simple-cubic, but it has an atom in the center of the cube. One eighth of each atom plus the center atom makes two atoms in the unit cell. Face-centered is like the simple-cubic, but also has an atom on each face of the cube. There are four atoms in this type of unit cell. One comes from the atoms at each vertices and then half of six atoms gives the other three atoms. ">
            <a:extLst>
              <a:ext uri="{FF2B5EF4-FFF2-40B4-BE49-F238E27FC236}">
                <a16:creationId xmlns:a16="http://schemas.microsoft.com/office/drawing/2014/main" id="{BF14A9CD-59D1-DC92-1B6E-EBF35C8A998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399" t="14517" r="-1595" b="43595"/>
          <a:stretch/>
        </p:blipFill>
        <p:spPr bwMode="auto">
          <a:xfrm>
            <a:off x="3843839" y="1223742"/>
            <a:ext cx="1901994" cy="1868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ere are three types of unit cells. Simple-cubic is a cube with an atom at each vertices, one eighth of each atom is inside the cube, but together each part makes one atoms. Body centered is like simple-cubic, but it has an atom in the center of the cube. One eighth of each atom plus the center atom makes two atoms in the unit cell. Face-centered is like the simple-cubic, but also has an atom on each face of the cube. There are four atoms in this type of unit cell. One comes from the atoms at each vertices and then half of six atoms gives the other three atoms. ">
            <a:extLst>
              <a:ext uri="{FF2B5EF4-FFF2-40B4-BE49-F238E27FC236}">
                <a16:creationId xmlns:a16="http://schemas.microsoft.com/office/drawing/2014/main" id="{1888A6F1-C4A0-B219-BDD4-4780B9EB132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399" t="62259" r="-1595" b="516"/>
          <a:stretch/>
        </p:blipFill>
        <p:spPr bwMode="auto">
          <a:xfrm>
            <a:off x="6533421" y="1335975"/>
            <a:ext cx="1901994" cy="1660358"/>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a:extLst>
              <a:ext uri="{FF2B5EF4-FFF2-40B4-BE49-F238E27FC236}">
                <a16:creationId xmlns:a16="http://schemas.microsoft.com/office/drawing/2014/main" id="{BFA6239E-B406-421C-EE77-C5FAD16F2104}"/>
              </a:ext>
            </a:extLst>
          </p:cNvPr>
          <p:cNvSpPr>
            <a:spLocks noGrp="1"/>
          </p:cNvSpPr>
          <p:nvPr>
            <p:ph type="dt" sz="half" idx="10"/>
          </p:nvPr>
        </p:nvSpPr>
        <p:spPr/>
        <p:txBody>
          <a:bodyPr/>
          <a:lstStyle/>
          <a:p>
            <a:r>
              <a:rPr lang="tr-TR"/>
              <a:t>06.03.2023</a:t>
            </a:r>
          </a:p>
        </p:txBody>
      </p:sp>
      <p:sp>
        <p:nvSpPr>
          <p:cNvPr id="4" name="Alt Bilgi Yer Tutucusu 3">
            <a:extLst>
              <a:ext uri="{FF2B5EF4-FFF2-40B4-BE49-F238E27FC236}">
                <a16:creationId xmlns:a16="http://schemas.microsoft.com/office/drawing/2014/main" id="{271C3428-4154-BA70-2978-D308BABC2B39}"/>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231033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7BF936A-7CB7-4C57-98A3-96928DD27A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5C791B-FFA1-4943-B5E4-F5F145D8BD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8671DBD-7165-4BE6-80A0-045723A9A3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622AD38-5C0D-490C-A06A-D1F07E29CB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6" name="Oval 25">
              <a:extLst>
                <a:ext uri="{FF2B5EF4-FFF2-40B4-BE49-F238E27FC236}">
                  <a16:creationId xmlns:a16="http://schemas.microsoft.com/office/drawing/2014/main" id="{ED57AEAB-0276-4D94-93D9-3A090A1FD7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CCF33569-0434-460F-AFA4-D829E476AE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9" name="Rectangle 28">
            <a:extLst>
              <a:ext uri="{FF2B5EF4-FFF2-40B4-BE49-F238E27FC236}">
                <a16:creationId xmlns:a16="http://schemas.microsoft.com/office/drawing/2014/main" id="{9818A645-2267-4F2E-9342-266D4D1DC8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2">
            <a:extLst>
              <a:ext uri="{FF2B5EF4-FFF2-40B4-BE49-F238E27FC236}">
                <a16:creationId xmlns:a16="http://schemas.microsoft.com/office/drawing/2014/main" id="{1AB716CB-4810-ED7E-E305-1E6A8F8D09A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575" t="55240" r="34743" b="5063"/>
          <a:stretch/>
        </p:blipFill>
        <p:spPr bwMode="auto">
          <a:xfrm>
            <a:off x="660566" y="893298"/>
            <a:ext cx="2353958" cy="218015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CD60390C-0E4C-4682-8246-AFA2E4985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CEBA87F4-FB8A-4D91-B3F3-DFA78E0CC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Başlık 1">
            <a:extLst>
              <a:ext uri="{FF2B5EF4-FFF2-40B4-BE49-F238E27FC236}">
                <a16:creationId xmlns:a16="http://schemas.microsoft.com/office/drawing/2014/main" id="{1026172E-A044-4B47-AD2E-D235D8588A92}"/>
              </a:ext>
            </a:extLst>
          </p:cNvPr>
          <p:cNvSpPr>
            <a:spLocks noGrp="1"/>
          </p:cNvSpPr>
          <p:nvPr>
            <p:ph type="title"/>
          </p:nvPr>
        </p:nvSpPr>
        <p:spPr>
          <a:xfrm>
            <a:off x="1048174" y="4277802"/>
            <a:ext cx="10095652" cy="1622451"/>
          </a:xfrm>
        </p:spPr>
        <p:txBody>
          <a:bodyPr vert="horz" lIns="91440" tIns="45720" rIns="91440" bIns="45720" rtlCol="0" anchor="ctr">
            <a:normAutofit/>
          </a:bodyPr>
          <a:lstStyle/>
          <a:p>
            <a:pPr algn="ctr">
              <a:lnSpc>
                <a:spcPct val="80000"/>
              </a:lnSpc>
            </a:pPr>
            <a:r>
              <a:rPr lang="en-US" sz="4800" kern="1200" cap="all" baseline="0" dirty="0">
                <a:blipFill dpi="0" rotWithShape="1">
                  <a:blip r:embed="rId4"/>
                  <a:srcRect/>
                  <a:tile tx="6350" ty="-127000" sx="65000" sy="64000" flip="none" algn="tl"/>
                </a:blipFill>
                <a:latin typeface="+mj-lt"/>
                <a:ea typeface="+mj-ea"/>
                <a:cs typeface="+mj-cs"/>
              </a:rPr>
              <a:t>HACİM MERKEZLİ KÜBİK </a:t>
            </a:r>
            <a:r>
              <a:rPr lang="tr-TR" sz="4800" kern="1200" cap="all" baseline="0" dirty="0">
                <a:blipFill dpi="0" rotWithShape="1">
                  <a:blip r:embed="rId4"/>
                  <a:srcRect/>
                  <a:tile tx="6350" ty="-127000" sx="65000" sy="64000" flip="none" algn="tl"/>
                </a:blipFill>
                <a:latin typeface="+mj-lt"/>
                <a:ea typeface="+mj-ea"/>
                <a:cs typeface="+mj-cs"/>
              </a:rPr>
              <a:t>KRİSTAL</a:t>
            </a:r>
            <a:r>
              <a:rPr lang="en-US" sz="4800" kern="1200" cap="all" baseline="0" dirty="0">
                <a:blipFill dpi="0" rotWithShape="1">
                  <a:blip r:embed="rId4"/>
                  <a:srcRect/>
                  <a:tile tx="6350" ty="-127000" sx="65000" sy="64000" flip="none" algn="tl"/>
                </a:blipFill>
                <a:latin typeface="+mj-lt"/>
                <a:ea typeface="+mj-ea"/>
                <a:cs typeface="+mj-cs"/>
              </a:rPr>
              <a:t> (HMK)</a:t>
            </a:r>
            <a:r>
              <a:rPr lang="tr-TR" sz="4800" kern="1200" cap="all" baseline="0" dirty="0">
                <a:blipFill dpi="0" rotWithShape="1">
                  <a:blip r:embed="rId4"/>
                  <a:srcRect/>
                  <a:tile tx="6350" ty="-127000" sx="65000" sy="64000" flip="none" algn="tl"/>
                </a:blipFill>
                <a:latin typeface="+mj-lt"/>
                <a:ea typeface="+mj-ea"/>
                <a:cs typeface="+mj-cs"/>
              </a:rPr>
              <a:t/>
            </a:r>
            <a:br>
              <a:rPr lang="tr-TR" sz="4800" kern="1200" cap="all" baseline="0" dirty="0">
                <a:blipFill dpi="0" rotWithShape="1">
                  <a:blip r:embed="rId4"/>
                  <a:srcRect/>
                  <a:tile tx="6350" ty="-127000" sx="65000" sy="64000" flip="none" algn="tl"/>
                </a:blipFill>
                <a:latin typeface="+mj-lt"/>
                <a:ea typeface="+mj-ea"/>
                <a:cs typeface="+mj-cs"/>
              </a:rPr>
            </a:br>
            <a:r>
              <a:rPr lang="tr-TR" sz="4800" kern="1200" cap="all" baseline="0" dirty="0">
                <a:solidFill>
                  <a:schemeClr val="bg1">
                    <a:lumMod val="50000"/>
                  </a:schemeClr>
                </a:solidFill>
                <a:latin typeface="+mj-lt"/>
                <a:ea typeface="+mj-ea"/>
                <a:cs typeface="+mj-cs"/>
              </a:rPr>
              <a:t>BODY-CENTERED CUBIC CRYSTAL (BCC)</a:t>
            </a:r>
            <a:endParaRPr lang="en-US" sz="4800" kern="1200" cap="all" baseline="0" dirty="0">
              <a:solidFill>
                <a:schemeClr val="bg1">
                  <a:lumMod val="50000"/>
                </a:schemeClr>
              </a:solidFill>
              <a:latin typeface="+mj-lt"/>
              <a:ea typeface="+mj-ea"/>
              <a:cs typeface="+mj-cs"/>
            </a:endParaRPr>
          </a:p>
        </p:txBody>
      </p:sp>
      <p:pic>
        <p:nvPicPr>
          <p:cNvPr id="11" name="Picture 4" descr="There are three types of unit cells. Simple-cubic is a cube with an atom at each vertices, one eighth of each atom is inside the cube, but together each part makes one atoms. Body centered is like simple-cubic, but it has an atom in the center of the cube. One eighth of each atom plus the center atom makes two atoms in the unit cell. Face-centered is like the simple-cubic, but also has an atom on each face of the cube. There are four atoms in this type of unit cell. One comes from the atoms at each vertices and then half of six atoms gives the other three atoms. ">
            <a:extLst>
              <a:ext uri="{FF2B5EF4-FFF2-40B4-BE49-F238E27FC236}">
                <a16:creationId xmlns:a16="http://schemas.microsoft.com/office/drawing/2014/main" id="{49DE419D-33F7-90AD-6B6C-6BF735136C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117" t="14517" r="31687" b="43595"/>
          <a:stretch/>
        </p:blipFill>
        <p:spPr bwMode="auto">
          <a:xfrm>
            <a:off x="3706631" y="893718"/>
            <a:ext cx="2313791" cy="2273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ere are three types of unit cells. Simple-cubic is a cube with an atom at each vertices, one eighth of each atom is inside the cube, but together each part makes one atoms. Body centered is like simple-cubic, but it has an atom in the center of the cube. One eighth of each atom plus the center atom makes two atoms in the unit cell. Face-centered is like the simple-cubic, but also has an atom on each face of the cube. There are four atoms in this type of unit cell. One comes from the atoms at each vertices and then half of six atoms gives the other three atoms. ">
            <a:extLst>
              <a:ext uri="{FF2B5EF4-FFF2-40B4-BE49-F238E27FC236}">
                <a16:creationId xmlns:a16="http://schemas.microsoft.com/office/drawing/2014/main" id="{22B0376A-38F9-5158-A4D8-EBC674D50F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122" t="62615" r="35794" b="783"/>
          <a:stretch/>
        </p:blipFill>
        <p:spPr bwMode="auto">
          <a:xfrm>
            <a:off x="6445604" y="1028573"/>
            <a:ext cx="2313791" cy="21211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7FE7EA7-B1AA-B05E-A60B-1E69FECC9D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139" t="28631" r="39558" b="45053"/>
          <a:stretch/>
        </p:blipFill>
        <p:spPr bwMode="auto">
          <a:xfrm>
            <a:off x="9184577" y="937553"/>
            <a:ext cx="2320141" cy="218541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D012A90F-45C2-4C9B-BAF6-9CE1F546C7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Veri Yer Tutucusu 2">
            <a:extLst>
              <a:ext uri="{FF2B5EF4-FFF2-40B4-BE49-F238E27FC236}">
                <a16:creationId xmlns:a16="http://schemas.microsoft.com/office/drawing/2014/main" id="{35631AAA-5E92-43CA-16D1-E8DC52F6799F}"/>
              </a:ext>
            </a:extLst>
          </p:cNvPr>
          <p:cNvSpPr>
            <a:spLocks noGrp="1"/>
          </p:cNvSpPr>
          <p:nvPr>
            <p:ph type="dt" sz="half" idx="10"/>
          </p:nvPr>
        </p:nvSpPr>
        <p:spPr/>
        <p:txBody>
          <a:bodyPr/>
          <a:lstStyle/>
          <a:p>
            <a:r>
              <a:rPr lang="tr-TR"/>
              <a:t>06.03.2023</a:t>
            </a:r>
          </a:p>
        </p:txBody>
      </p:sp>
      <p:sp>
        <p:nvSpPr>
          <p:cNvPr id="4" name="Alt Bilgi Yer Tutucusu 3">
            <a:extLst>
              <a:ext uri="{FF2B5EF4-FFF2-40B4-BE49-F238E27FC236}">
                <a16:creationId xmlns:a16="http://schemas.microsoft.com/office/drawing/2014/main" id="{FA46BE0C-6A02-E37B-8122-55F43F9BB4E9}"/>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201270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97BF936A-7CB7-4C57-98A3-96928DD27A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485C791B-FFA1-4943-B5E4-F5F145D8BD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D8671DBD-7165-4BE6-80A0-045723A9A3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81" name="Group 7180">
            <a:extLst>
              <a:ext uri="{FF2B5EF4-FFF2-40B4-BE49-F238E27FC236}">
                <a16:creationId xmlns:a16="http://schemas.microsoft.com/office/drawing/2014/main" id="{D622AD38-5C0D-490C-A06A-D1F07E29CB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7182" name="Oval 7181">
              <a:extLst>
                <a:ext uri="{FF2B5EF4-FFF2-40B4-BE49-F238E27FC236}">
                  <a16:creationId xmlns:a16="http://schemas.microsoft.com/office/drawing/2014/main" id="{ED57AEAB-0276-4D94-93D9-3A090A1FD7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183" name="Oval 7182">
              <a:extLst>
                <a:ext uri="{FF2B5EF4-FFF2-40B4-BE49-F238E27FC236}">
                  <a16:creationId xmlns:a16="http://schemas.microsoft.com/office/drawing/2014/main" id="{CCF33569-0434-460F-AFA4-D829E476AE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7185" name="Rectangle 7184">
            <a:extLst>
              <a:ext uri="{FF2B5EF4-FFF2-40B4-BE49-F238E27FC236}">
                <a16:creationId xmlns:a16="http://schemas.microsoft.com/office/drawing/2014/main" id="{9818A645-2267-4F2E-9342-266D4D1DC8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4" descr="hexagonal unit cell of a crystal lattice">
            <a:extLst>
              <a:ext uri="{FF2B5EF4-FFF2-40B4-BE49-F238E27FC236}">
                <a16:creationId xmlns:a16="http://schemas.microsoft.com/office/drawing/2014/main" id="{C68C0DAF-1875-2F1F-8B36-100CF7E89AC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69" b="58869" l="2200" r="95467">
                        <a14:foregroundMark x1="4267" y1="16514" x2="13600" y2="19572"/>
                        <a14:foregroundMark x1="13600" y1="19572" x2="18667" y2="18349"/>
                        <a14:foregroundMark x1="18667" y1="18349" x2="15133" y2="9939"/>
                        <a14:foregroundMark x1="15133" y1="9939" x2="7667" y2="16208"/>
                        <a14:foregroundMark x1="7667" y1="16208" x2="13333" y2="27829"/>
                        <a14:foregroundMark x1="13333" y1="27829" x2="18267" y2="31346"/>
                        <a14:foregroundMark x1="18267" y1="31346" x2="10067" y2="35474"/>
                        <a14:foregroundMark x1="10067" y1="35474" x2="6133" y2="45107"/>
                        <a14:foregroundMark x1="6133" y1="45107" x2="14733" y2="51835"/>
                        <a14:foregroundMark x1="14733" y1="51835" x2="20267" y2="47554"/>
                        <a14:foregroundMark x1="20267" y1="47554" x2="22667" y2="42966"/>
                        <a14:foregroundMark x1="39600" y1="18349" x2="44933" y2="27370"/>
                        <a14:foregroundMark x1="44933" y1="27370" x2="51733" y2="24006"/>
                        <a14:foregroundMark x1="51733" y1="24006" x2="55133" y2="15596"/>
                        <a14:foregroundMark x1="55133" y1="15596" x2="50333" y2="11009"/>
                        <a14:foregroundMark x1="50333" y1="11009" x2="43867" y2="11774"/>
                        <a14:foregroundMark x1="43867" y1="11774" x2="48533" y2="17125"/>
                        <a14:foregroundMark x1="48533" y1="17125" x2="54733" y2="16972"/>
                        <a14:foregroundMark x1="54733" y1="16972" x2="50667" y2="23089"/>
                        <a14:foregroundMark x1="50667" y1="23089" x2="43600" y2="27676"/>
                        <a14:foregroundMark x1="43600" y1="27676" x2="41467" y2="44801"/>
                        <a14:foregroundMark x1="41467" y1="44801" x2="44133" y2="54893"/>
                        <a14:foregroundMark x1="44133" y1="54893" x2="51200" y2="55505"/>
                        <a14:foregroundMark x1="51200" y1="55505" x2="56067" y2="48777"/>
                        <a14:foregroundMark x1="56067" y1="48777" x2="51200" y2="41590"/>
                        <a14:foregroundMark x1="51200" y1="41590" x2="46333" y2="41590"/>
                        <a14:foregroundMark x1="46333" y1="41590" x2="40800" y2="45872"/>
                        <a14:foregroundMark x1="40800" y1="45872" x2="49533" y2="47554"/>
                        <a14:foregroundMark x1="49533" y1="47554" x2="53600" y2="36697"/>
                        <a14:foregroundMark x1="53600" y1="36697" x2="49333" y2="25076"/>
                        <a14:foregroundMark x1="49333" y1="25076" x2="44667" y2="29205"/>
                        <a14:foregroundMark x1="44667" y1="29205" x2="49400" y2="38073"/>
                        <a14:foregroundMark x1="49400" y1="38073" x2="54467" y2="27523"/>
                        <a14:foregroundMark x1="54467" y1="27523" x2="56733" y2="41590"/>
                        <a14:foregroundMark x1="56733" y1="41590" x2="50867" y2="49847"/>
                        <a14:foregroundMark x1="50867" y1="49847" x2="45600" y2="49847"/>
                        <a14:foregroundMark x1="45600" y1="49847" x2="40400" y2="46330"/>
                        <a14:foregroundMark x1="40400" y1="46330" x2="40200" y2="19725"/>
                        <a14:foregroundMark x1="56200" y1="26453" x2="56867" y2="47706"/>
                        <a14:foregroundMark x1="56867" y1="37156" x2="57000" y2="20183"/>
                        <a14:foregroundMark x1="57067" y1="19113" x2="57067" y2="19113"/>
                        <a14:foregroundMark x1="44333" y1="56575" x2="49800" y2="56422"/>
                        <a14:foregroundMark x1="49800" y1="56422" x2="50400" y2="56422"/>
                        <a14:foregroundMark x1="73867" y1="16514" x2="73867" y2="51376"/>
                        <a14:foregroundMark x1="73867" y1="51376" x2="77267" y2="61009"/>
                        <a14:foregroundMark x1="77267" y1="61009" x2="88533" y2="63609"/>
                        <a14:foregroundMark x1="88533" y1="63609" x2="94533" y2="58410"/>
                        <a14:foregroundMark x1="94533" y1="58410" x2="97067" y2="47859"/>
                        <a14:foregroundMark x1="97067" y1="47859" x2="97133" y2="20642"/>
                        <a14:foregroundMark x1="97133" y1="20642" x2="94667" y2="9480"/>
                        <a14:foregroundMark x1="94667" y1="9480" x2="83467" y2="6575"/>
                        <a14:foregroundMark x1="83467" y1="6575" x2="88333" y2="6269"/>
                        <a14:foregroundMark x1="88333" y1="6269" x2="81400" y2="5657"/>
                        <a14:foregroundMark x1="81400" y1="5657" x2="77133" y2="11774"/>
                        <a14:foregroundMark x1="77133" y1="11774" x2="77533" y2="23089"/>
                        <a14:foregroundMark x1="77533" y1="23089" x2="85067" y2="23853"/>
                        <a14:foregroundMark x1="85067" y1="23853" x2="96267" y2="14679"/>
                        <a14:foregroundMark x1="96267" y1="14679" x2="90200" y2="10550"/>
                        <a14:foregroundMark x1="90200" y1="10550" x2="82933" y2="10550"/>
                        <a14:foregroundMark x1="82933" y1="10550" x2="77200" y2="17584"/>
                        <a14:foregroundMark x1="77200" y1="17584" x2="82133" y2="19419"/>
                        <a14:foregroundMark x1="82133" y1="19419" x2="88267" y2="18196"/>
                        <a14:foregroundMark x1="88267" y1="18196" x2="79667" y2="14067"/>
                        <a14:foregroundMark x1="79667" y1="14067" x2="77867" y2="50459"/>
                        <a14:foregroundMark x1="77867" y1="50459" x2="79800" y2="63303"/>
                        <a14:foregroundMark x1="79800" y1="63303" x2="80467" y2="51682"/>
                        <a14:foregroundMark x1="80467" y1="51682" x2="75667" y2="45413"/>
                        <a14:foregroundMark x1="75667" y1="45413" x2="75000" y2="32875"/>
                        <a14:foregroundMark x1="75000" y1="32875" x2="82267" y2="28899"/>
                        <a14:foregroundMark x1="82267" y1="28899" x2="88333" y2="37920"/>
                        <a14:foregroundMark x1="88333" y1="37920" x2="82467" y2="51223"/>
                        <a14:foregroundMark x1="82467" y1="51223" x2="78533" y2="41743"/>
                        <a14:foregroundMark x1="78533" y1="41743" x2="82600" y2="34098"/>
                        <a14:foregroundMark x1="82600" y1="34098" x2="88133" y2="38991"/>
                        <a14:foregroundMark x1="88133" y1="38991" x2="89200" y2="54281"/>
                        <a14:foregroundMark x1="89200" y1="54281" x2="89600" y2="30887"/>
                        <a14:foregroundMark x1="89600" y1="30887" x2="93467" y2="24312"/>
                        <a14:foregroundMark x1="93467" y1="24312" x2="90267" y2="44801"/>
                        <a14:foregroundMark x1="90267" y1="44801" x2="92333" y2="55505"/>
                        <a14:foregroundMark x1="92333" y1="55505" x2="95800" y2="40673"/>
                        <a14:foregroundMark x1="95800" y1="40673" x2="94467" y2="30122"/>
                        <a14:foregroundMark x1="94467" y1="30122" x2="90667" y2="22936"/>
                        <a14:foregroundMark x1="90667" y1="22936" x2="78733" y2="26758"/>
                        <a14:foregroundMark x1="78733" y1="26758" x2="83667" y2="16514"/>
                        <a14:foregroundMark x1="83667" y1="16514" x2="90133" y2="9939"/>
                        <a14:foregroundMark x1="90133" y1="9939" x2="83600" y2="9939"/>
                        <a14:foregroundMark x1="83600" y1="9939" x2="79000" y2="13609"/>
                        <a14:foregroundMark x1="79000" y1="13609" x2="90600" y2="15902"/>
                        <a14:foregroundMark x1="90600" y1="15902" x2="95467" y2="24465"/>
                        <a14:foregroundMark x1="95467" y1="24465" x2="95600" y2="41284"/>
                        <a14:foregroundMark x1="95600" y1="41284" x2="91000" y2="26606"/>
                        <a14:foregroundMark x1="91000" y1="26606" x2="90933" y2="48777"/>
                        <a14:foregroundMark x1="90933" y1="48777" x2="81800" y2="41437"/>
                        <a14:foregroundMark x1="81800" y1="41437" x2="83733" y2="30275"/>
                        <a14:foregroundMark x1="83733" y1="30275" x2="84600" y2="43731"/>
                        <a14:foregroundMark x1="84600" y1="43731" x2="81733" y2="56116"/>
                        <a14:foregroundMark x1="81733" y1="56116" x2="76933" y2="25841"/>
                        <a14:foregroundMark x1="76933" y1="25841" x2="77667" y2="49083"/>
                        <a14:foregroundMark x1="77667" y1="49083" x2="75867" y2="54281"/>
                        <a14:foregroundMark x1="94933" y1="10703" x2="93133" y2="38991"/>
                        <a14:foregroundMark x1="93133" y1="38991" x2="94133" y2="53058"/>
                        <a14:foregroundMark x1="94133" y1="53058" x2="95533" y2="12997"/>
                        <a14:foregroundMark x1="76733" y1="33333" x2="75533" y2="19878"/>
                        <a14:foregroundMark x1="75533" y1="19878" x2="88267" y2="30428"/>
                        <a14:foregroundMark x1="45800" y1="29358" x2="41667" y2="14985"/>
                        <a14:foregroundMark x1="17400" y1="28135" x2="22200" y2="22936"/>
                        <a14:foregroundMark x1="22200" y1="22936" x2="19067" y2="9939"/>
                        <a14:foregroundMark x1="19067" y1="9939" x2="18333" y2="9633"/>
                        <a14:foregroundMark x1="78467" y1="38991" x2="88267" y2="59021"/>
                        <a14:foregroundMark x1="51533" y1="55505" x2="56600" y2="50306"/>
                        <a14:foregroundMark x1="56600" y1="50306" x2="56867" y2="49541"/>
                        <a14:foregroundMark x1="56867" y1="49541" x2="56867" y2="49541"/>
                        <a14:foregroundMark x1="5067" y1="18807" x2="2200" y2="18043"/>
                        <a14:foregroundMark x1="46267" y1="9939" x2="52267" y2="10092"/>
                        <a14:foregroundMark x1="52267" y1="10092" x2="52267" y2="10092"/>
                      </a14:backgroundRemoval>
                    </a14:imgEffect>
                  </a14:imgLayer>
                </a14:imgProps>
              </a:ext>
              <a:ext uri="{28A0092B-C50C-407E-A947-70E740481C1C}">
                <a14:useLocalDpi xmlns:a14="http://schemas.microsoft.com/office/drawing/2010/main" val="0"/>
              </a:ext>
            </a:extLst>
          </a:blip>
          <a:srcRect l="72741" t="3559" r="1637" b="36117"/>
          <a:stretch/>
        </p:blipFill>
        <p:spPr bwMode="auto">
          <a:xfrm>
            <a:off x="8917208" y="904331"/>
            <a:ext cx="2353958" cy="2410820"/>
          </a:xfrm>
          <a:prstGeom prst="rect">
            <a:avLst/>
          </a:prstGeom>
          <a:noFill/>
          <a:extLst>
            <a:ext uri="{909E8E84-426E-40DD-AFC4-6F175D3DCCD1}">
              <a14:hiddenFill xmlns:a14="http://schemas.microsoft.com/office/drawing/2010/main">
                <a:solidFill>
                  <a:srgbClr val="FFFFFF"/>
                </a:solidFill>
              </a14:hiddenFill>
            </a:ext>
          </a:extLst>
        </p:spPr>
      </p:pic>
      <p:sp>
        <p:nvSpPr>
          <p:cNvPr id="7187" name="Rectangle 7186">
            <a:extLst>
              <a:ext uri="{FF2B5EF4-FFF2-40B4-BE49-F238E27FC236}">
                <a16:creationId xmlns:a16="http://schemas.microsoft.com/office/drawing/2014/main" id="{CD60390C-0E4C-4682-8246-AFA2E4985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189" name="Rectangle 7188">
            <a:extLst>
              <a:ext uri="{FF2B5EF4-FFF2-40B4-BE49-F238E27FC236}">
                <a16:creationId xmlns:a16="http://schemas.microsoft.com/office/drawing/2014/main" id="{CEBA87F4-FB8A-4D91-B3F3-DFA78E0CC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Başlık 1">
            <a:extLst>
              <a:ext uri="{FF2B5EF4-FFF2-40B4-BE49-F238E27FC236}">
                <a16:creationId xmlns:a16="http://schemas.microsoft.com/office/drawing/2014/main" id="{1026172E-A044-4B47-AD2E-D235D8588A92}"/>
              </a:ext>
            </a:extLst>
          </p:cNvPr>
          <p:cNvSpPr>
            <a:spLocks noGrp="1"/>
          </p:cNvSpPr>
          <p:nvPr>
            <p:ph type="title"/>
          </p:nvPr>
        </p:nvSpPr>
        <p:spPr>
          <a:xfrm>
            <a:off x="1048174" y="4277802"/>
            <a:ext cx="10095652" cy="1622451"/>
          </a:xfrm>
        </p:spPr>
        <p:txBody>
          <a:bodyPr vert="horz" lIns="91440" tIns="45720" rIns="91440" bIns="45720" rtlCol="0" anchor="ctr">
            <a:normAutofit/>
          </a:bodyPr>
          <a:lstStyle/>
          <a:p>
            <a:pPr algn="ctr">
              <a:lnSpc>
                <a:spcPct val="80000"/>
              </a:lnSpc>
            </a:pPr>
            <a:r>
              <a:rPr lang="en-US" sz="4800" kern="1200" cap="all" baseline="0" dirty="0">
                <a:blipFill dpi="0" rotWithShape="1">
                  <a:blip r:embed="rId4"/>
                  <a:srcRect/>
                  <a:tile tx="6350" ty="-127000" sx="65000" sy="64000" flip="none" algn="tl"/>
                </a:blipFill>
                <a:latin typeface="+mj-lt"/>
                <a:ea typeface="+mj-ea"/>
                <a:cs typeface="+mj-cs"/>
              </a:rPr>
              <a:t>HEKZAGONAL SIKI PAKET (HSP)</a:t>
            </a:r>
            <a:r>
              <a:rPr lang="tr-TR" sz="4800" kern="1200" cap="all" baseline="0" dirty="0">
                <a:blipFill dpi="0" rotWithShape="1">
                  <a:blip r:embed="rId4"/>
                  <a:srcRect/>
                  <a:tile tx="6350" ty="-127000" sx="65000" sy="64000" flip="none" algn="tl"/>
                </a:blipFill>
                <a:latin typeface="+mj-lt"/>
                <a:ea typeface="+mj-ea"/>
                <a:cs typeface="+mj-cs"/>
              </a:rPr>
              <a:t/>
            </a:r>
            <a:br>
              <a:rPr lang="tr-TR" sz="4800" kern="1200" cap="all" baseline="0" dirty="0">
                <a:blipFill dpi="0" rotWithShape="1">
                  <a:blip r:embed="rId4"/>
                  <a:srcRect/>
                  <a:tile tx="6350" ty="-127000" sx="65000" sy="64000" flip="none" algn="tl"/>
                </a:blipFill>
                <a:latin typeface="+mj-lt"/>
                <a:ea typeface="+mj-ea"/>
                <a:cs typeface="+mj-cs"/>
              </a:rPr>
            </a:br>
            <a:r>
              <a:rPr lang="tr-TR" sz="4800" kern="1200" cap="all" baseline="0" dirty="0">
                <a:solidFill>
                  <a:schemeClr val="bg1">
                    <a:lumMod val="50000"/>
                  </a:schemeClr>
                </a:solidFill>
                <a:latin typeface="+mj-lt"/>
                <a:ea typeface="+mj-ea"/>
                <a:cs typeface="+mj-cs"/>
              </a:rPr>
              <a:t>HEXAGONAL CLOSE-PACKED (HCP)</a:t>
            </a:r>
            <a:endParaRPr lang="en-US" sz="4800" kern="1200" cap="all" baseline="0" dirty="0">
              <a:solidFill>
                <a:schemeClr val="bg1">
                  <a:lumMod val="50000"/>
                </a:schemeClr>
              </a:solidFill>
              <a:latin typeface="+mj-lt"/>
              <a:ea typeface="+mj-ea"/>
              <a:cs typeface="+mj-cs"/>
            </a:endParaRPr>
          </a:p>
        </p:txBody>
      </p:sp>
      <p:pic>
        <p:nvPicPr>
          <p:cNvPr id="7170" name="Picture 2" descr="Hexagonal Close Packed Crystal Structure (HCP) | MATSE 81: Materials In  Today's World">
            <a:extLst>
              <a:ext uri="{FF2B5EF4-FFF2-40B4-BE49-F238E27FC236}">
                <a16:creationId xmlns:a16="http://schemas.microsoft.com/office/drawing/2014/main" id="{008E2D37-6EF4-03BA-29AC-E30124321E4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137" l="2090" r="90746">
                        <a14:foregroundMark x1="4776" y1="31056" x2="20597" y2="9938"/>
                        <a14:foregroundMark x1="20597" y1="9938" x2="42985" y2="6211"/>
                        <a14:foregroundMark x1="42985" y1="6211" x2="59104" y2="7453"/>
                        <a14:foregroundMark x1="59104" y1="7453" x2="17015" y2="24534"/>
                        <a14:foregroundMark x1="17015" y1="24534" x2="16418" y2="41615"/>
                        <a14:foregroundMark x1="16418" y1="41615" x2="29552" y2="59938"/>
                        <a14:foregroundMark x1="29552" y1="59938" x2="77612" y2="80435"/>
                        <a14:foregroundMark x1="77612" y1="80435" x2="41493" y2="85093"/>
                        <a14:foregroundMark x1="41493" y1="85093" x2="17313" y2="83230"/>
                        <a14:foregroundMark x1="17313" y1="83230" x2="15522" y2="59006"/>
                        <a14:foregroundMark x1="15522" y1="59006" x2="7164" y2="47516"/>
                        <a14:foregroundMark x1="22687" y1="16770" x2="34328" y2="6211"/>
                        <a14:foregroundMark x1="34328" y1="6211" x2="52836" y2="6522"/>
                        <a14:foregroundMark x1="52836" y1="6522" x2="26866" y2="4658"/>
                        <a14:foregroundMark x1="26866" y1="4658" x2="74925" y2="33540"/>
                        <a14:foregroundMark x1="74925" y1="33540" x2="84776" y2="50621"/>
                        <a14:foregroundMark x1="84776" y1="50621" x2="70149" y2="62112"/>
                        <a14:foregroundMark x1="31940" y1="86957" x2="31343" y2="96584"/>
                        <a14:foregroundMark x1="50448" y1="86646" x2="48358" y2="98447"/>
                        <a14:foregroundMark x1="13134" y1="74534" x2="4776" y2="74534"/>
                        <a14:foregroundMark x1="7761" y1="52484" x2="2090" y2="52174"/>
                        <a14:foregroundMark x1="8657" y1="49689" x2="2090" y2="49068"/>
                        <a14:foregroundMark x1="5373" y1="24224" x2="2090" y2="24224"/>
                        <a14:foregroundMark x1="41791" y1="11801" x2="42687" y2="2484"/>
                        <a14:foregroundMark x1="29851" y1="8385" x2="28657" y2="2484"/>
                        <a14:foregroundMark x1="62687" y1="5590" x2="64179" y2="1553"/>
                        <a14:foregroundMark x1="43582" y1="6522" x2="45672" y2="0"/>
                        <a14:foregroundMark x1="29254" y1="5901" x2="29851" y2="932"/>
                        <a14:foregroundMark x1="87761" y1="49689" x2="90149" y2="49379"/>
                        <a14:foregroundMark x1="87463" y1="24845" x2="90746" y2="24845"/>
                        <a14:foregroundMark x1="86567" y1="75776" x2="90746" y2="75466"/>
                      </a14:backgroundRemoval>
                    </a14:imgEffect>
                  </a14:imgLayer>
                </a14:imgProps>
              </a:ext>
              <a:ext uri="{28A0092B-C50C-407E-A947-70E740481C1C}">
                <a14:useLocalDpi xmlns:a14="http://schemas.microsoft.com/office/drawing/2010/main" val="0"/>
              </a:ext>
            </a:extLst>
          </a:blip>
          <a:stretch>
            <a:fillRect/>
          </a:stretch>
        </p:blipFill>
        <p:spPr bwMode="auto">
          <a:xfrm>
            <a:off x="1011265" y="984846"/>
            <a:ext cx="2313791" cy="22240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exagonal unit cell of a crystal lattice">
            <a:extLst>
              <a:ext uri="{FF2B5EF4-FFF2-40B4-BE49-F238E27FC236}">
                <a16:creationId xmlns:a16="http://schemas.microsoft.com/office/drawing/2014/main" id="{BA1CCFD1-402C-4752-52B3-EEC9C4C4A55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69" b="58869" l="2200" r="95467">
                        <a14:foregroundMark x1="4267" y1="16514" x2="13600" y2="19572"/>
                        <a14:foregroundMark x1="13600" y1="19572" x2="18667" y2="18349"/>
                        <a14:foregroundMark x1="18667" y1="18349" x2="15133" y2="9939"/>
                        <a14:foregroundMark x1="15133" y1="9939" x2="7667" y2="16208"/>
                        <a14:foregroundMark x1="7667" y1="16208" x2="13333" y2="27829"/>
                        <a14:foregroundMark x1="13333" y1="27829" x2="18267" y2="31346"/>
                        <a14:foregroundMark x1="18267" y1="31346" x2="10067" y2="35474"/>
                        <a14:foregroundMark x1="10067" y1="35474" x2="6133" y2="45107"/>
                        <a14:foregroundMark x1="6133" y1="45107" x2="14733" y2="51835"/>
                        <a14:foregroundMark x1="14733" y1="51835" x2="20267" y2="47554"/>
                        <a14:foregroundMark x1="20267" y1="47554" x2="22667" y2="42966"/>
                        <a14:foregroundMark x1="39600" y1="18349" x2="44933" y2="27370"/>
                        <a14:foregroundMark x1="44933" y1="27370" x2="51733" y2="24006"/>
                        <a14:foregroundMark x1="51733" y1="24006" x2="55133" y2="15596"/>
                        <a14:foregroundMark x1="55133" y1="15596" x2="50333" y2="11009"/>
                        <a14:foregroundMark x1="50333" y1="11009" x2="43867" y2="11774"/>
                        <a14:foregroundMark x1="43867" y1="11774" x2="48533" y2="17125"/>
                        <a14:foregroundMark x1="48533" y1="17125" x2="54733" y2="16972"/>
                        <a14:foregroundMark x1="54733" y1="16972" x2="50667" y2="23089"/>
                        <a14:foregroundMark x1="50667" y1="23089" x2="43600" y2="27676"/>
                        <a14:foregroundMark x1="43600" y1="27676" x2="41467" y2="44801"/>
                        <a14:foregroundMark x1="41467" y1="44801" x2="44133" y2="54893"/>
                        <a14:foregroundMark x1="44133" y1="54893" x2="51200" y2="55505"/>
                        <a14:foregroundMark x1="51200" y1="55505" x2="56067" y2="48777"/>
                        <a14:foregroundMark x1="56067" y1="48777" x2="51200" y2="41590"/>
                        <a14:foregroundMark x1="51200" y1="41590" x2="46333" y2="41590"/>
                        <a14:foregroundMark x1="46333" y1="41590" x2="40800" y2="45872"/>
                        <a14:foregroundMark x1="40800" y1="45872" x2="49533" y2="47554"/>
                        <a14:foregroundMark x1="49533" y1="47554" x2="53600" y2="36697"/>
                        <a14:foregroundMark x1="53600" y1="36697" x2="49333" y2="25076"/>
                        <a14:foregroundMark x1="49333" y1="25076" x2="44667" y2="29205"/>
                        <a14:foregroundMark x1="44667" y1="29205" x2="49400" y2="38073"/>
                        <a14:foregroundMark x1="49400" y1="38073" x2="54467" y2="27523"/>
                        <a14:foregroundMark x1="54467" y1="27523" x2="56733" y2="41590"/>
                        <a14:foregroundMark x1="56733" y1="41590" x2="50867" y2="49847"/>
                        <a14:foregroundMark x1="50867" y1="49847" x2="45600" y2="49847"/>
                        <a14:foregroundMark x1="45600" y1="49847" x2="40400" y2="46330"/>
                        <a14:foregroundMark x1="40400" y1="46330" x2="40200" y2="19725"/>
                        <a14:foregroundMark x1="56200" y1="26453" x2="56867" y2="47706"/>
                        <a14:foregroundMark x1="56867" y1="37156" x2="57000" y2="20183"/>
                        <a14:foregroundMark x1="57067" y1="19113" x2="57067" y2="19113"/>
                        <a14:foregroundMark x1="44333" y1="56575" x2="49800" y2="56422"/>
                        <a14:foregroundMark x1="49800" y1="56422" x2="50400" y2="56422"/>
                        <a14:foregroundMark x1="73867" y1="16514" x2="73867" y2="51376"/>
                        <a14:foregroundMark x1="73867" y1="51376" x2="77267" y2="61009"/>
                        <a14:foregroundMark x1="77267" y1="61009" x2="88533" y2="63609"/>
                        <a14:foregroundMark x1="88533" y1="63609" x2="94533" y2="58410"/>
                        <a14:foregroundMark x1="94533" y1="58410" x2="97067" y2="47859"/>
                        <a14:foregroundMark x1="97067" y1="47859" x2="97133" y2="20642"/>
                        <a14:foregroundMark x1="97133" y1="20642" x2="94667" y2="9480"/>
                        <a14:foregroundMark x1="94667" y1="9480" x2="83467" y2="6575"/>
                        <a14:foregroundMark x1="83467" y1="6575" x2="88333" y2="6269"/>
                        <a14:foregroundMark x1="88333" y1="6269" x2="81400" y2="5657"/>
                        <a14:foregroundMark x1="81400" y1="5657" x2="77133" y2="11774"/>
                        <a14:foregroundMark x1="77133" y1="11774" x2="77533" y2="23089"/>
                        <a14:foregroundMark x1="77533" y1="23089" x2="85067" y2="23853"/>
                        <a14:foregroundMark x1="85067" y1="23853" x2="96267" y2="14679"/>
                        <a14:foregroundMark x1="96267" y1="14679" x2="90200" y2="10550"/>
                        <a14:foregroundMark x1="90200" y1="10550" x2="82933" y2="10550"/>
                        <a14:foregroundMark x1="82933" y1="10550" x2="77200" y2="17584"/>
                        <a14:foregroundMark x1="77200" y1="17584" x2="82133" y2="19419"/>
                        <a14:foregroundMark x1="82133" y1="19419" x2="88267" y2="18196"/>
                        <a14:foregroundMark x1="88267" y1="18196" x2="79667" y2="14067"/>
                        <a14:foregroundMark x1="79667" y1="14067" x2="77867" y2="50459"/>
                        <a14:foregroundMark x1="77867" y1="50459" x2="79800" y2="63303"/>
                        <a14:foregroundMark x1="79800" y1="63303" x2="80467" y2="51682"/>
                        <a14:foregroundMark x1="80467" y1="51682" x2="75667" y2="45413"/>
                        <a14:foregroundMark x1="75667" y1="45413" x2="75000" y2="32875"/>
                        <a14:foregroundMark x1="75000" y1="32875" x2="82267" y2="28899"/>
                        <a14:foregroundMark x1="82267" y1="28899" x2="88333" y2="37920"/>
                        <a14:foregroundMark x1="88333" y1="37920" x2="82467" y2="51223"/>
                        <a14:foregroundMark x1="82467" y1="51223" x2="78533" y2="41743"/>
                        <a14:foregroundMark x1="78533" y1="41743" x2="82600" y2="34098"/>
                        <a14:foregroundMark x1="82600" y1="34098" x2="88133" y2="38991"/>
                        <a14:foregroundMark x1="88133" y1="38991" x2="89200" y2="54281"/>
                        <a14:foregroundMark x1="89200" y1="54281" x2="89600" y2="30887"/>
                        <a14:foregroundMark x1="89600" y1="30887" x2="93467" y2="24312"/>
                        <a14:foregroundMark x1="93467" y1="24312" x2="90267" y2="44801"/>
                        <a14:foregroundMark x1="90267" y1="44801" x2="92333" y2="55505"/>
                        <a14:foregroundMark x1="92333" y1="55505" x2="95800" y2="40673"/>
                        <a14:foregroundMark x1="95800" y1="40673" x2="94467" y2="30122"/>
                        <a14:foregroundMark x1="94467" y1="30122" x2="90667" y2="22936"/>
                        <a14:foregroundMark x1="90667" y1="22936" x2="78733" y2="26758"/>
                        <a14:foregroundMark x1="78733" y1="26758" x2="83667" y2="16514"/>
                        <a14:foregroundMark x1="83667" y1="16514" x2="90133" y2="9939"/>
                        <a14:foregroundMark x1="90133" y1="9939" x2="83600" y2="9939"/>
                        <a14:foregroundMark x1="83600" y1="9939" x2="79000" y2="13609"/>
                        <a14:foregroundMark x1="79000" y1="13609" x2="90600" y2="15902"/>
                        <a14:foregroundMark x1="90600" y1="15902" x2="95467" y2="24465"/>
                        <a14:foregroundMark x1="95467" y1="24465" x2="95600" y2="41284"/>
                        <a14:foregroundMark x1="95600" y1="41284" x2="91000" y2="26606"/>
                        <a14:foregroundMark x1="91000" y1="26606" x2="90933" y2="48777"/>
                        <a14:foregroundMark x1="90933" y1="48777" x2="81800" y2="41437"/>
                        <a14:foregroundMark x1="81800" y1="41437" x2="83733" y2="30275"/>
                        <a14:foregroundMark x1="83733" y1="30275" x2="84600" y2="43731"/>
                        <a14:foregroundMark x1="84600" y1="43731" x2="81733" y2="56116"/>
                        <a14:foregroundMark x1="81733" y1="56116" x2="76933" y2="25841"/>
                        <a14:foregroundMark x1="76933" y1="25841" x2="77667" y2="49083"/>
                        <a14:foregroundMark x1="77667" y1="49083" x2="75867" y2="54281"/>
                        <a14:foregroundMark x1="94933" y1="10703" x2="93133" y2="38991"/>
                        <a14:foregroundMark x1="93133" y1="38991" x2="94133" y2="53058"/>
                        <a14:foregroundMark x1="94133" y1="53058" x2="95533" y2="12997"/>
                        <a14:foregroundMark x1="76733" y1="33333" x2="75533" y2="19878"/>
                        <a14:foregroundMark x1="75533" y1="19878" x2="88267" y2="30428"/>
                        <a14:foregroundMark x1="45800" y1="29358" x2="41667" y2="14985"/>
                        <a14:foregroundMark x1="17400" y1="28135" x2="22200" y2="22936"/>
                        <a14:foregroundMark x1="22200" y1="22936" x2="19067" y2="9939"/>
                        <a14:foregroundMark x1="19067" y1="9939" x2="18333" y2="9633"/>
                        <a14:foregroundMark x1="78467" y1="38991" x2="88267" y2="59021"/>
                        <a14:foregroundMark x1="51533" y1="55505" x2="56600" y2="50306"/>
                        <a14:foregroundMark x1="56600" y1="50306" x2="56867" y2="49541"/>
                        <a14:foregroundMark x1="56867" y1="49541" x2="56867" y2="49541"/>
                        <a14:foregroundMark x1="5067" y1="18807" x2="2200" y2="18043"/>
                        <a14:foregroundMark x1="46267" y1="9939" x2="52267" y2="10092"/>
                        <a14:foregroundMark x1="52267" y1="10092" x2="52267" y2="10092"/>
                      </a14:backgroundRemoval>
                    </a14:imgEffect>
                  </a14:imgLayer>
                </a14:imgProps>
              </a:ext>
              <a:ext uri="{28A0092B-C50C-407E-A947-70E740481C1C}">
                <a14:useLocalDpi xmlns:a14="http://schemas.microsoft.com/office/drawing/2010/main" val="0"/>
              </a:ext>
            </a:extLst>
          </a:blip>
          <a:srcRect t="3559" r="72074" b="36117"/>
          <a:stretch/>
        </p:blipFill>
        <p:spPr bwMode="auto">
          <a:xfrm>
            <a:off x="3675715" y="1014633"/>
            <a:ext cx="2313791" cy="21741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exagonal unit cell of a crystal lattice">
            <a:extLst>
              <a:ext uri="{FF2B5EF4-FFF2-40B4-BE49-F238E27FC236}">
                <a16:creationId xmlns:a16="http://schemas.microsoft.com/office/drawing/2014/main" id="{7E29C5AD-01D0-6040-1271-EB0DD1B2DEA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69" b="58869" l="2200" r="95467">
                        <a14:foregroundMark x1="4267" y1="16514" x2="13600" y2="19572"/>
                        <a14:foregroundMark x1="13600" y1="19572" x2="18667" y2="18349"/>
                        <a14:foregroundMark x1="18667" y1="18349" x2="15133" y2="9939"/>
                        <a14:foregroundMark x1="15133" y1="9939" x2="7667" y2="16208"/>
                        <a14:foregroundMark x1="7667" y1="16208" x2="13333" y2="27829"/>
                        <a14:foregroundMark x1="13333" y1="27829" x2="18267" y2="31346"/>
                        <a14:foregroundMark x1="18267" y1="31346" x2="10067" y2="35474"/>
                        <a14:foregroundMark x1="10067" y1="35474" x2="6133" y2="45107"/>
                        <a14:foregroundMark x1="6133" y1="45107" x2="14733" y2="51835"/>
                        <a14:foregroundMark x1="14733" y1="51835" x2="20267" y2="47554"/>
                        <a14:foregroundMark x1="20267" y1="47554" x2="22667" y2="42966"/>
                        <a14:foregroundMark x1="39600" y1="18349" x2="44933" y2="27370"/>
                        <a14:foregroundMark x1="44933" y1="27370" x2="51733" y2="24006"/>
                        <a14:foregroundMark x1="51733" y1="24006" x2="55133" y2="15596"/>
                        <a14:foregroundMark x1="55133" y1="15596" x2="50333" y2="11009"/>
                        <a14:foregroundMark x1="50333" y1="11009" x2="43867" y2="11774"/>
                        <a14:foregroundMark x1="43867" y1="11774" x2="48533" y2="17125"/>
                        <a14:foregroundMark x1="48533" y1="17125" x2="54733" y2="16972"/>
                        <a14:foregroundMark x1="54733" y1="16972" x2="50667" y2="23089"/>
                        <a14:foregroundMark x1="50667" y1="23089" x2="43600" y2="27676"/>
                        <a14:foregroundMark x1="43600" y1="27676" x2="41467" y2="44801"/>
                        <a14:foregroundMark x1="41467" y1="44801" x2="44133" y2="54893"/>
                        <a14:foregroundMark x1="44133" y1="54893" x2="51200" y2="55505"/>
                        <a14:foregroundMark x1="51200" y1="55505" x2="56067" y2="48777"/>
                        <a14:foregroundMark x1="56067" y1="48777" x2="51200" y2="41590"/>
                        <a14:foregroundMark x1="51200" y1="41590" x2="46333" y2="41590"/>
                        <a14:foregroundMark x1="46333" y1="41590" x2="40800" y2="45872"/>
                        <a14:foregroundMark x1="40800" y1="45872" x2="49533" y2="47554"/>
                        <a14:foregroundMark x1="49533" y1="47554" x2="53600" y2="36697"/>
                        <a14:foregroundMark x1="53600" y1="36697" x2="49333" y2="25076"/>
                        <a14:foregroundMark x1="49333" y1="25076" x2="44667" y2="29205"/>
                        <a14:foregroundMark x1="44667" y1="29205" x2="49400" y2="38073"/>
                        <a14:foregroundMark x1="49400" y1="38073" x2="54467" y2="27523"/>
                        <a14:foregroundMark x1="54467" y1="27523" x2="56733" y2="41590"/>
                        <a14:foregroundMark x1="56733" y1="41590" x2="50867" y2="49847"/>
                        <a14:foregroundMark x1="50867" y1="49847" x2="45600" y2="49847"/>
                        <a14:foregroundMark x1="45600" y1="49847" x2="40400" y2="46330"/>
                        <a14:foregroundMark x1="40400" y1="46330" x2="40200" y2="19725"/>
                        <a14:foregroundMark x1="56200" y1="26453" x2="56867" y2="47706"/>
                        <a14:foregroundMark x1="56867" y1="37156" x2="57000" y2="20183"/>
                        <a14:foregroundMark x1="57067" y1="19113" x2="57067" y2="19113"/>
                        <a14:foregroundMark x1="44333" y1="56575" x2="49800" y2="56422"/>
                        <a14:foregroundMark x1="49800" y1="56422" x2="50400" y2="56422"/>
                        <a14:foregroundMark x1="73867" y1="16514" x2="73867" y2="51376"/>
                        <a14:foregroundMark x1="73867" y1="51376" x2="77267" y2="61009"/>
                        <a14:foregroundMark x1="77267" y1="61009" x2="88533" y2="63609"/>
                        <a14:foregroundMark x1="88533" y1="63609" x2="94533" y2="58410"/>
                        <a14:foregroundMark x1="94533" y1="58410" x2="97067" y2="47859"/>
                        <a14:foregroundMark x1="97067" y1="47859" x2="97133" y2="20642"/>
                        <a14:foregroundMark x1="97133" y1="20642" x2="94667" y2="9480"/>
                        <a14:foregroundMark x1="94667" y1="9480" x2="83467" y2="6575"/>
                        <a14:foregroundMark x1="83467" y1="6575" x2="88333" y2="6269"/>
                        <a14:foregroundMark x1="88333" y1="6269" x2="81400" y2="5657"/>
                        <a14:foregroundMark x1="81400" y1="5657" x2="77133" y2="11774"/>
                        <a14:foregroundMark x1="77133" y1="11774" x2="77533" y2="23089"/>
                        <a14:foregroundMark x1="77533" y1="23089" x2="85067" y2="23853"/>
                        <a14:foregroundMark x1="85067" y1="23853" x2="96267" y2="14679"/>
                        <a14:foregroundMark x1="96267" y1="14679" x2="90200" y2="10550"/>
                        <a14:foregroundMark x1="90200" y1="10550" x2="82933" y2="10550"/>
                        <a14:foregroundMark x1="82933" y1="10550" x2="77200" y2="17584"/>
                        <a14:foregroundMark x1="77200" y1="17584" x2="82133" y2="19419"/>
                        <a14:foregroundMark x1="82133" y1="19419" x2="88267" y2="18196"/>
                        <a14:foregroundMark x1="88267" y1="18196" x2="79667" y2="14067"/>
                        <a14:foregroundMark x1="79667" y1="14067" x2="77867" y2="50459"/>
                        <a14:foregroundMark x1="77867" y1="50459" x2="79800" y2="63303"/>
                        <a14:foregroundMark x1="79800" y1="63303" x2="80467" y2="51682"/>
                        <a14:foregroundMark x1="80467" y1="51682" x2="75667" y2="45413"/>
                        <a14:foregroundMark x1="75667" y1="45413" x2="75000" y2="32875"/>
                        <a14:foregroundMark x1="75000" y1="32875" x2="82267" y2="28899"/>
                        <a14:foregroundMark x1="82267" y1="28899" x2="88333" y2="37920"/>
                        <a14:foregroundMark x1="88333" y1="37920" x2="82467" y2="51223"/>
                        <a14:foregroundMark x1="82467" y1="51223" x2="78533" y2="41743"/>
                        <a14:foregroundMark x1="78533" y1="41743" x2="82600" y2="34098"/>
                        <a14:foregroundMark x1="82600" y1="34098" x2="88133" y2="38991"/>
                        <a14:foregroundMark x1="88133" y1="38991" x2="89200" y2="54281"/>
                        <a14:foregroundMark x1="89200" y1="54281" x2="89600" y2="30887"/>
                        <a14:foregroundMark x1="89600" y1="30887" x2="93467" y2="24312"/>
                        <a14:foregroundMark x1="93467" y1="24312" x2="90267" y2="44801"/>
                        <a14:foregroundMark x1="90267" y1="44801" x2="92333" y2="55505"/>
                        <a14:foregroundMark x1="92333" y1="55505" x2="95800" y2="40673"/>
                        <a14:foregroundMark x1="95800" y1="40673" x2="94467" y2="30122"/>
                        <a14:foregroundMark x1="94467" y1="30122" x2="90667" y2="22936"/>
                        <a14:foregroundMark x1="90667" y1="22936" x2="78733" y2="26758"/>
                        <a14:foregroundMark x1="78733" y1="26758" x2="83667" y2="16514"/>
                        <a14:foregroundMark x1="83667" y1="16514" x2="90133" y2="9939"/>
                        <a14:foregroundMark x1="90133" y1="9939" x2="83600" y2="9939"/>
                        <a14:foregroundMark x1="83600" y1="9939" x2="79000" y2="13609"/>
                        <a14:foregroundMark x1="79000" y1="13609" x2="90600" y2="15902"/>
                        <a14:foregroundMark x1="90600" y1="15902" x2="95467" y2="24465"/>
                        <a14:foregroundMark x1="95467" y1="24465" x2="95600" y2="41284"/>
                        <a14:foregroundMark x1="95600" y1="41284" x2="91000" y2="26606"/>
                        <a14:foregroundMark x1="91000" y1="26606" x2="90933" y2="48777"/>
                        <a14:foregroundMark x1="90933" y1="48777" x2="81800" y2="41437"/>
                        <a14:foregroundMark x1="81800" y1="41437" x2="83733" y2="30275"/>
                        <a14:foregroundMark x1="83733" y1="30275" x2="84600" y2="43731"/>
                        <a14:foregroundMark x1="84600" y1="43731" x2="81733" y2="56116"/>
                        <a14:foregroundMark x1="81733" y1="56116" x2="76933" y2="25841"/>
                        <a14:foregroundMark x1="76933" y1="25841" x2="77667" y2="49083"/>
                        <a14:foregroundMark x1="77667" y1="49083" x2="75867" y2="54281"/>
                        <a14:foregroundMark x1="94933" y1="10703" x2="93133" y2="38991"/>
                        <a14:foregroundMark x1="93133" y1="38991" x2="94133" y2="53058"/>
                        <a14:foregroundMark x1="94133" y1="53058" x2="95533" y2="12997"/>
                        <a14:foregroundMark x1="76733" y1="33333" x2="75533" y2="19878"/>
                        <a14:foregroundMark x1="75533" y1="19878" x2="88267" y2="30428"/>
                        <a14:foregroundMark x1="45800" y1="29358" x2="41667" y2="14985"/>
                        <a14:foregroundMark x1="17400" y1="28135" x2="22200" y2="22936"/>
                        <a14:foregroundMark x1="22200" y1="22936" x2="19067" y2="9939"/>
                        <a14:foregroundMark x1="19067" y1="9939" x2="18333" y2="9633"/>
                        <a14:foregroundMark x1="78467" y1="38991" x2="88267" y2="59021"/>
                        <a14:foregroundMark x1="51533" y1="55505" x2="56600" y2="50306"/>
                        <a14:foregroundMark x1="56600" y1="50306" x2="56867" y2="49541"/>
                        <a14:foregroundMark x1="56867" y1="49541" x2="56867" y2="49541"/>
                        <a14:foregroundMark x1="5067" y1="18807" x2="2200" y2="18043"/>
                        <a14:foregroundMark x1="46267" y1="9939" x2="52267" y2="10092"/>
                        <a14:foregroundMark x1="52267" y1="10092" x2="52267" y2="10092"/>
                      </a14:backgroundRemoval>
                    </a14:imgEffect>
                  </a14:imgLayer>
                </a14:imgProps>
              </a:ext>
              <a:ext uri="{28A0092B-C50C-407E-A947-70E740481C1C}">
                <a14:useLocalDpi xmlns:a14="http://schemas.microsoft.com/office/drawing/2010/main" val="0"/>
              </a:ext>
            </a:extLst>
          </a:blip>
          <a:srcRect l="38024" t="3559" r="40145" b="36117"/>
          <a:stretch/>
        </p:blipFill>
        <p:spPr bwMode="auto">
          <a:xfrm>
            <a:off x="6340165" y="715333"/>
            <a:ext cx="2320141" cy="2788817"/>
          </a:xfrm>
          <a:prstGeom prst="rect">
            <a:avLst/>
          </a:prstGeom>
          <a:noFill/>
          <a:extLst>
            <a:ext uri="{909E8E84-426E-40DD-AFC4-6F175D3DCCD1}">
              <a14:hiddenFill xmlns:a14="http://schemas.microsoft.com/office/drawing/2010/main">
                <a:solidFill>
                  <a:srgbClr val="FFFFFF"/>
                </a:solidFill>
              </a14:hiddenFill>
            </a:ext>
          </a:extLst>
        </p:spPr>
      </p:pic>
      <p:sp>
        <p:nvSpPr>
          <p:cNvPr id="7191" name="Rectangle 7190">
            <a:extLst>
              <a:ext uri="{FF2B5EF4-FFF2-40B4-BE49-F238E27FC236}">
                <a16:creationId xmlns:a16="http://schemas.microsoft.com/office/drawing/2014/main" id="{D012A90F-45C2-4C9B-BAF6-9CE1F546C7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Veri Yer Tutucusu 4">
            <a:extLst>
              <a:ext uri="{FF2B5EF4-FFF2-40B4-BE49-F238E27FC236}">
                <a16:creationId xmlns:a16="http://schemas.microsoft.com/office/drawing/2014/main" id="{D0928B77-9695-2A73-24F6-33576793FB7C}"/>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0970E308-4FAD-022D-4CAA-DCBCC32F0DE3}"/>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78106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0D2E4E-122A-8227-07E3-D74849C8CE24}"/>
              </a:ext>
            </a:extLst>
          </p:cNvPr>
          <p:cNvSpPr>
            <a:spLocks noGrp="1"/>
          </p:cNvSpPr>
          <p:nvPr>
            <p:ph type="title"/>
          </p:nvPr>
        </p:nvSpPr>
        <p:spPr/>
        <p:txBody>
          <a:bodyPr/>
          <a:lstStyle/>
          <a:p>
            <a:r>
              <a:rPr lang="tr-TR" dirty="0"/>
              <a:t>Bazı METAL elementlerin </a:t>
            </a:r>
            <a:br>
              <a:rPr lang="tr-TR" dirty="0"/>
            </a:br>
            <a:r>
              <a:rPr lang="tr-TR" dirty="0"/>
              <a:t>kristal yapıları</a:t>
            </a:r>
          </a:p>
        </p:txBody>
      </p:sp>
      <p:sp>
        <p:nvSpPr>
          <p:cNvPr id="4" name="Veri Yer Tutucusu 3">
            <a:extLst>
              <a:ext uri="{FF2B5EF4-FFF2-40B4-BE49-F238E27FC236}">
                <a16:creationId xmlns:a16="http://schemas.microsoft.com/office/drawing/2014/main" id="{AA7C92C9-1619-4159-2172-1CDF9E6083AA}"/>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BE1EE590-30A1-2E2E-912C-4EF7A2A33C94}"/>
              </a:ext>
            </a:extLst>
          </p:cNvPr>
          <p:cNvSpPr>
            <a:spLocks noGrp="1"/>
          </p:cNvSpPr>
          <p:nvPr>
            <p:ph type="ftr" sz="quarter" idx="11"/>
          </p:nvPr>
        </p:nvSpPr>
        <p:spPr/>
        <p:txBody>
          <a:bodyPr/>
          <a:lstStyle/>
          <a:p>
            <a:r>
              <a:rPr lang="tr-TR"/>
              <a:t>Biyomedikal Teknoloji_Ders#2</a:t>
            </a:r>
          </a:p>
        </p:txBody>
      </p:sp>
      <p:graphicFrame>
        <p:nvGraphicFramePr>
          <p:cNvPr id="12" name="Tablo 9">
            <a:extLst>
              <a:ext uri="{FF2B5EF4-FFF2-40B4-BE49-F238E27FC236}">
                <a16:creationId xmlns:a16="http://schemas.microsoft.com/office/drawing/2014/main" id="{157C3641-BE61-6C27-8A43-79BAD9490A00}"/>
              </a:ext>
            </a:extLst>
          </p:cNvPr>
          <p:cNvGraphicFramePr>
            <a:graphicFrameLocks noGrp="1"/>
          </p:cNvGraphicFramePr>
          <p:nvPr>
            <p:extLst>
              <p:ext uri="{D42A27DB-BD31-4B8C-83A1-F6EECF244321}">
                <p14:modId xmlns:p14="http://schemas.microsoft.com/office/powerpoint/2010/main" val="2672415836"/>
              </p:ext>
            </p:extLst>
          </p:nvPr>
        </p:nvGraphicFramePr>
        <p:xfrm>
          <a:off x="1220483" y="2269745"/>
          <a:ext cx="9458160" cy="2494280"/>
        </p:xfrm>
        <a:graphic>
          <a:graphicData uri="http://schemas.openxmlformats.org/drawingml/2006/table">
            <a:tbl>
              <a:tblPr firstRow="1" bandRow="1">
                <a:tableStyleId>{5C22544A-7EE6-4342-B048-85BDC9FD1C3A}</a:tableStyleId>
              </a:tblPr>
              <a:tblGrid>
                <a:gridCol w="1576360">
                  <a:extLst>
                    <a:ext uri="{9D8B030D-6E8A-4147-A177-3AD203B41FA5}">
                      <a16:colId xmlns:a16="http://schemas.microsoft.com/office/drawing/2014/main" val="8975636"/>
                    </a:ext>
                  </a:extLst>
                </a:gridCol>
                <a:gridCol w="1576360">
                  <a:extLst>
                    <a:ext uri="{9D8B030D-6E8A-4147-A177-3AD203B41FA5}">
                      <a16:colId xmlns:a16="http://schemas.microsoft.com/office/drawing/2014/main" val="3156854975"/>
                    </a:ext>
                  </a:extLst>
                </a:gridCol>
                <a:gridCol w="1576360">
                  <a:extLst>
                    <a:ext uri="{9D8B030D-6E8A-4147-A177-3AD203B41FA5}">
                      <a16:colId xmlns:a16="http://schemas.microsoft.com/office/drawing/2014/main" val="967467523"/>
                    </a:ext>
                  </a:extLst>
                </a:gridCol>
                <a:gridCol w="1576360">
                  <a:extLst>
                    <a:ext uri="{9D8B030D-6E8A-4147-A177-3AD203B41FA5}">
                      <a16:colId xmlns:a16="http://schemas.microsoft.com/office/drawing/2014/main" val="599908002"/>
                    </a:ext>
                  </a:extLst>
                </a:gridCol>
                <a:gridCol w="1576360">
                  <a:extLst>
                    <a:ext uri="{9D8B030D-6E8A-4147-A177-3AD203B41FA5}">
                      <a16:colId xmlns:a16="http://schemas.microsoft.com/office/drawing/2014/main" val="4222131338"/>
                    </a:ext>
                  </a:extLst>
                </a:gridCol>
                <a:gridCol w="1576360">
                  <a:extLst>
                    <a:ext uri="{9D8B030D-6E8A-4147-A177-3AD203B41FA5}">
                      <a16:colId xmlns:a16="http://schemas.microsoft.com/office/drawing/2014/main" val="1098630559"/>
                    </a:ext>
                  </a:extLst>
                </a:gridCol>
              </a:tblGrid>
              <a:tr h="370840">
                <a:tc>
                  <a:txBody>
                    <a:bodyPr/>
                    <a:lstStyle/>
                    <a:p>
                      <a:r>
                        <a:rPr lang="tr-TR" dirty="0"/>
                        <a:t>Metal Element</a:t>
                      </a:r>
                    </a:p>
                  </a:txBody>
                  <a:tcPr/>
                </a:tc>
                <a:tc>
                  <a:txBody>
                    <a:bodyPr/>
                    <a:lstStyle/>
                    <a:p>
                      <a:r>
                        <a:rPr lang="tr-TR" dirty="0"/>
                        <a:t>Sembol</a:t>
                      </a:r>
                    </a:p>
                  </a:txBody>
                  <a:tcPr/>
                </a:tc>
                <a:tc>
                  <a:txBody>
                    <a:bodyPr/>
                    <a:lstStyle/>
                    <a:p>
                      <a:r>
                        <a:rPr lang="tr-TR" dirty="0" err="1"/>
                        <a:t>Krisyal</a:t>
                      </a:r>
                      <a:r>
                        <a:rPr lang="tr-TR" dirty="0"/>
                        <a:t> Yapı</a:t>
                      </a:r>
                    </a:p>
                  </a:txBody>
                  <a:tcPr/>
                </a:tc>
                <a:tc>
                  <a:txBody>
                    <a:bodyPr/>
                    <a:lstStyle/>
                    <a:p>
                      <a:r>
                        <a:rPr lang="tr-TR" dirty="0"/>
                        <a:t>Metal Element</a:t>
                      </a:r>
                    </a:p>
                  </a:txBody>
                  <a:tcPr/>
                </a:tc>
                <a:tc>
                  <a:txBody>
                    <a:bodyPr/>
                    <a:lstStyle/>
                    <a:p>
                      <a:r>
                        <a:rPr lang="tr-TR" dirty="0"/>
                        <a:t>Sembol</a:t>
                      </a:r>
                    </a:p>
                  </a:txBody>
                  <a:tcPr/>
                </a:tc>
                <a:tc>
                  <a:txBody>
                    <a:bodyPr/>
                    <a:lstStyle/>
                    <a:p>
                      <a:r>
                        <a:rPr lang="tr-TR" dirty="0" err="1"/>
                        <a:t>Krisyal</a:t>
                      </a:r>
                      <a:r>
                        <a:rPr lang="tr-TR" dirty="0"/>
                        <a:t> Yapı</a:t>
                      </a:r>
                    </a:p>
                  </a:txBody>
                  <a:tcPr/>
                </a:tc>
                <a:extLst>
                  <a:ext uri="{0D108BD9-81ED-4DB2-BD59-A6C34878D82A}">
                    <a16:rowId xmlns:a16="http://schemas.microsoft.com/office/drawing/2014/main" val="2738661340"/>
                  </a:ext>
                </a:extLst>
              </a:tr>
              <a:tr h="370840">
                <a:tc>
                  <a:txBody>
                    <a:bodyPr/>
                    <a:lstStyle/>
                    <a:p>
                      <a:r>
                        <a:rPr lang="tr-TR" b="1" dirty="0"/>
                        <a:t>Alüminyum</a:t>
                      </a:r>
                    </a:p>
                  </a:txBody>
                  <a:tcPr/>
                </a:tc>
                <a:tc>
                  <a:txBody>
                    <a:bodyPr/>
                    <a:lstStyle/>
                    <a:p>
                      <a:r>
                        <a:rPr lang="tr-TR" dirty="0"/>
                        <a:t>Al</a:t>
                      </a:r>
                    </a:p>
                  </a:txBody>
                  <a:tcPr/>
                </a:tc>
                <a:tc>
                  <a:txBody>
                    <a:bodyPr/>
                    <a:lstStyle/>
                    <a:p>
                      <a:r>
                        <a:rPr lang="tr-TR" dirty="0"/>
                        <a:t>YMK</a:t>
                      </a:r>
                    </a:p>
                  </a:txBody>
                  <a:tcPr/>
                </a:tc>
                <a:tc>
                  <a:txBody>
                    <a:bodyPr/>
                    <a:lstStyle/>
                    <a:p>
                      <a:r>
                        <a:rPr lang="tr-TR" b="1" dirty="0"/>
                        <a:t>Titanyum</a:t>
                      </a:r>
                    </a:p>
                  </a:txBody>
                  <a:tcPr/>
                </a:tc>
                <a:tc>
                  <a:txBody>
                    <a:bodyPr/>
                    <a:lstStyle/>
                    <a:p>
                      <a:r>
                        <a:rPr lang="tr-TR" dirty="0"/>
                        <a:t>Ti</a:t>
                      </a:r>
                    </a:p>
                  </a:txBody>
                  <a:tcPr/>
                </a:tc>
                <a:tc>
                  <a:txBody>
                    <a:bodyPr/>
                    <a:lstStyle/>
                    <a:p>
                      <a:r>
                        <a:rPr lang="tr-TR" dirty="0"/>
                        <a:t>HSP</a:t>
                      </a:r>
                    </a:p>
                  </a:txBody>
                  <a:tcPr/>
                </a:tc>
                <a:extLst>
                  <a:ext uri="{0D108BD9-81ED-4DB2-BD59-A6C34878D82A}">
                    <a16:rowId xmlns:a16="http://schemas.microsoft.com/office/drawing/2014/main" val="3705416514"/>
                  </a:ext>
                </a:extLst>
              </a:tr>
              <a:tr h="370840">
                <a:tc>
                  <a:txBody>
                    <a:bodyPr/>
                    <a:lstStyle/>
                    <a:p>
                      <a:r>
                        <a:rPr lang="tr-TR" b="1" dirty="0"/>
                        <a:t>Altın</a:t>
                      </a:r>
                    </a:p>
                  </a:txBody>
                  <a:tcPr/>
                </a:tc>
                <a:tc>
                  <a:txBody>
                    <a:bodyPr/>
                    <a:lstStyle/>
                    <a:p>
                      <a:r>
                        <a:rPr lang="tr-TR" dirty="0" err="1"/>
                        <a:t>Au</a:t>
                      </a:r>
                      <a:endParaRPr lang="tr-TR" dirty="0"/>
                    </a:p>
                  </a:txBody>
                  <a:tcPr/>
                </a:tc>
                <a:tc>
                  <a:txBody>
                    <a:bodyPr/>
                    <a:lstStyle/>
                    <a:p>
                      <a:r>
                        <a:rPr lang="tr-TR" dirty="0"/>
                        <a:t>YMK</a:t>
                      </a:r>
                    </a:p>
                  </a:txBody>
                  <a:tcPr/>
                </a:tc>
                <a:tc>
                  <a:txBody>
                    <a:bodyPr/>
                    <a:lstStyle/>
                    <a:p>
                      <a:r>
                        <a:rPr lang="tr-TR" b="1" dirty="0"/>
                        <a:t>Kobalt</a:t>
                      </a:r>
                    </a:p>
                  </a:txBody>
                  <a:tcPr/>
                </a:tc>
                <a:tc>
                  <a:txBody>
                    <a:bodyPr/>
                    <a:lstStyle/>
                    <a:p>
                      <a:r>
                        <a:rPr lang="tr-TR" dirty="0" err="1"/>
                        <a:t>Co</a:t>
                      </a:r>
                      <a:endParaRPr lang="tr-TR" dirty="0"/>
                    </a:p>
                  </a:txBody>
                  <a:tcPr/>
                </a:tc>
                <a:tc>
                  <a:txBody>
                    <a:bodyPr/>
                    <a:lstStyle/>
                    <a:p>
                      <a:r>
                        <a:rPr lang="tr-TR" dirty="0"/>
                        <a:t>HSP</a:t>
                      </a:r>
                    </a:p>
                  </a:txBody>
                  <a:tcPr/>
                </a:tc>
                <a:extLst>
                  <a:ext uri="{0D108BD9-81ED-4DB2-BD59-A6C34878D82A}">
                    <a16:rowId xmlns:a16="http://schemas.microsoft.com/office/drawing/2014/main" val="2438345943"/>
                  </a:ext>
                </a:extLst>
              </a:tr>
              <a:tr h="370840">
                <a:tc>
                  <a:txBody>
                    <a:bodyPr/>
                    <a:lstStyle/>
                    <a:p>
                      <a:r>
                        <a:rPr lang="tr-TR" b="1" dirty="0"/>
                        <a:t>Gümüş</a:t>
                      </a:r>
                    </a:p>
                  </a:txBody>
                  <a:tcPr/>
                </a:tc>
                <a:tc>
                  <a:txBody>
                    <a:bodyPr/>
                    <a:lstStyle/>
                    <a:p>
                      <a:r>
                        <a:rPr lang="tr-TR" dirty="0" err="1"/>
                        <a:t>Ag</a:t>
                      </a:r>
                      <a:endParaRPr lang="tr-TR" dirty="0"/>
                    </a:p>
                  </a:txBody>
                  <a:tcPr/>
                </a:tc>
                <a:tc>
                  <a:txBody>
                    <a:bodyPr/>
                    <a:lstStyle/>
                    <a:p>
                      <a:r>
                        <a:rPr lang="tr-TR" dirty="0"/>
                        <a:t>YMK</a:t>
                      </a:r>
                    </a:p>
                  </a:txBody>
                  <a:tcPr/>
                </a:tc>
                <a:tc>
                  <a:txBody>
                    <a:bodyPr/>
                    <a:lstStyle/>
                    <a:p>
                      <a:r>
                        <a:rPr lang="tr-TR" b="1" dirty="0"/>
                        <a:t>Demir</a:t>
                      </a:r>
                    </a:p>
                  </a:txBody>
                  <a:tcPr/>
                </a:tc>
                <a:tc>
                  <a:txBody>
                    <a:bodyPr/>
                    <a:lstStyle/>
                    <a:p>
                      <a:r>
                        <a:rPr lang="tr-TR" dirty="0"/>
                        <a:t>Fe</a:t>
                      </a:r>
                    </a:p>
                  </a:txBody>
                  <a:tcPr/>
                </a:tc>
                <a:tc>
                  <a:txBody>
                    <a:bodyPr/>
                    <a:lstStyle/>
                    <a:p>
                      <a:r>
                        <a:rPr lang="tr-TR" dirty="0"/>
                        <a:t>HMK</a:t>
                      </a:r>
                    </a:p>
                  </a:txBody>
                  <a:tcPr/>
                </a:tc>
                <a:extLst>
                  <a:ext uri="{0D108BD9-81ED-4DB2-BD59-A6C34878D82A}">
                    <a16:rowId xmlns:a16="http://schemas.microsoft.com/office/drawing/2014/main" val="899963901"/>
                  </a:ext>
                </a:extLst>
              </a:tr>
              <a:tr h="370840">
                <a:tc>
                  <a:txBody>
                    <a:bodyPr/>
                    <a:lstStyle/>
                    <a:p>
                      <a:r>
                        <a:rPr lang="tr-TR" b="1" dirty="0"/>
                        <a:t>Nikel</a:t>
                      </a:r>
                    </a:p>
                  </a:txBody>
                  <a:tcPr/>
                </a:tc>
                <a:tc>
                  <a:txBody>
                    <a:bodyPr/>
                    <a:lstStyle/>
                    <a:p>
                      <a:r>
                        <a:rPr lang="tr-TR" dirty="0" err="1"/>
                        <a:t>Ni</a:t>
                      </a:r>
                      <a:endParaRPr lang="tr-TR" dirty="0"/>
                    </a:p>
                  </a:txBody>
                  <a:tcPr/>
                </a:tc>
                <a:tc>
                  <a:txBody>
                    <a:bodyPr/>
                    <a:lstStyle/>
                    <a:p>
                      <a:r>
                        <a:rPr lang="tr-TR" dirty="0"/>
                        <a:t>YMK</a:t>
                      </a:r>
                    </a:p>
                  </a:txBody>
                  <a:tcPr/>
                </a:tc>
                <a:tc>
                  <a:txBody>
                    <a:bodyPr/>
                    <a:lstStyle/>
                    <a:p>
                      <a:r>
                        <a:rPr lang="tr-TR" b="1" dirty="0"/>
                        <a:t>Krom</a:t>
                      </a:r>
                    </a:p>
                  </a:txBody>
                  <a:tcPr/>
                </a:tc>
                <a:tc>
                  <a:txBody>
                    <a:bodyPr/>
                    <a:lstStyle/>
                    <a:p>
                      <a:r>
                        <a:rPr lang="tr-TR" dirty="0"/>
                        <a:t>Cr</a:t>
                      </a:r>
                    </a:p>
                  </a:txBody>
                  <a:tcPr/>
                </a:tc>
                <a:tc>
                  <a:txBody>
                    <a:bodyPr/>
                    <a:lstStyle/>
                    <a:p>
                      <a:r>
                        <a:rPr lang="tr-TR" dirty="0"/>
                        <a:t>HMK</a:t>
                      </a:r>
                    </a:p>
                  </a:txBody>
                  <a:tcPr/>
                </a:tc>
                <a:extLst>
                  <a:ext uri="{0D108BD9-81ED-4DB2-BD59-A6C34878D82A}">
                    <a16:rowId xmlns:a16="http://schemas.microsoft.com/office/drawing/2014/main" val="1359368384"/>
                  </a:ext>
                </a:extLst>
              </a:tr>
              <a:tr h="370840">
                <a:tc>
                  <a:txBody>
                    <a:bodyPr/>
                    <a:lstStyle/>
                    <a:p>
                      <a:r>
                        <a:rPr lang="tr-TR" b="1" dirty="0"/>
                        <a:t>Platin</a:t>
                      </a:r>
                    </a:p>
                  </a:txBody>
                  <a:tcPr/>
                </a:tc>
                <a:tc>
                  <a:txBody>
                    <a:bodyPr/>
                    <a:lstStyle/>
                    <a:p>
                      <a:r>
                        <a:rPr lang="tr-TR" dirty="0" err="1"/>
                        <a:t>Pt</a:t>
                      </a:r>
                      <a:endParaRPr lang="tr-TR" dirty="0"/>
                    </a:p>
                  </a:txBody>
                  <a:tcPr/>
                </a:tc>
                <a:tc>
                  <a:txBody>
                    <a:bodyPr/>
                    <a:lstStyle/>
                    <a:p>
                      <a:r>
                        <a:rPr lang="tr-TR" dirty="0"/>
                        <a:t>YMK</a:t>
                      </a:r>
                    </a:p>
                  </a:txBody>
                  <a:tcPr/>
                </a:tc>
                <a:tc>
                  <a:txBody>
                    <a:bodyPr/>
                    <a:lstStyle/>
                    <a:p>
                      <a:r>
                        <a:rPr lang="tr-TR" b="1" dirty="0"/>
                        <a:t>Polonyum</a:t>
                      </a:r>
                    </a:p>
                  </a:txBody>
                  <a:tcPr/>
                </a:tc>
                <a:tc>
                  <a:txBody>
                    <a:bodyPr/>
                    <a:lstStyle/>
                    <a:p>
                      <a:r>
                        <a:rPr lang="tr-TR" dirty="0"/>
                        <a:t>Po</a:t>
                      </a:r>
                    </a:p>
                  </a:txBody>
                  <a:tcPr/>
                </a:tc>
                <a:tc>
                  <a:txBody>
                    <a:bodyPr/>
                    <a:lstStyle/>
                    <a:p>
                      <a:r>
                        <a:rPr lang="tr-TR" dirty="0"/>
                        <a:t>BKK</a:t>
                      </a:r>
                    </a:p>
                  </a:txBody>
                  <a:tcPr/>
                </a:tc>
                <a:extLst>
                  <a:ext uri="{0D108BD9-81ED-4DB2-BD59-A6C34878D82A}">
                    <a16:rowId xmlns:a16="http://schemas.microsoft.com/office/drawing/2014/main" val="467383252"/>
                  </a:ext>
                </a:extLst>
              </a:tr>
            </a:tbl>
          </a:graphicData>
        </a:graphic>
      </p:graphicFrame>
    </p:spTree>
    <p:extLst>
      <p:ext uri="{BB962C8B-B14F-4D97-AF65-F5344CB8AC3E}">
        <p14:creationId xmlns:p14="http://schemas.microsoft.com/office/powerpoint/2010/main" val="3531991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graphicFrame>
        <p:nvGraphicFramePr>
          <p:cNvPr id="8" name="Tablo 7"/>
          <p:cNvGraphicFramePr>
            <a:graphicFrameLocks noGrp="1"/>
          </p:cNvGraphicFramePr>
          <p:nvPr>
            <p:extLst>
              <p:ext uri="{D42A27DB-BD31-4B8C-83A1-F6EECF244321}">
                <p14:modId xmlns:p14="http://schemas.microsoft.com/office/powerpoint/2010/main" val="1775386209"/>
              </p:ext>
            </p:extLst>
          </p:nvPr>
        </p:nvGraphicFramePr>
        <p:xfrm>
          <a:off x="1088136" y="681195"/>
          <a:ext cx="10058399" cy="4189532"/>
        </p:xfrm>
        <a:graphic>
          <a:graphicData uri="http://schemas.openxmlformats.org/drawingml/2006/table">
            <a:tbl>
              <a:tblPr firstRow="1" firstCol="1" lastRow="1" lastCol="1" bandRow="1" bandCol="1">
                <a:tableStyleId>{9DCAF9ED-07DC-4A11-8D7F-57B35C25682E}</a:tableStyleId>
              </a:tblPr>
              <a:tblGrid>
                <a:gridCol w="837026">
                  <a:extLst>
                    <a:ext uri="{9D8B030D-6E8A-4147-A177-3AD203B41FA5}">
                      <a16:colId xmlns:a16="http://schemas.microsoft.com/office/drawing/2014/main" val="106998711"/>
                    </a:ext>
                  </a:extLst>
                </a:gridCol>
                <a:gridCol w="1820934">
                  <a:extLst>
                    <a:ext uri="{9D8B030D-6E8A-4147-A177-3AD203B41FA5}">
                      <a16:colId xmlns:a16="http://schemas.microsoft.com/office/drawing/2014/main" val="2158851112"/>
                    </a:ext>
                  </a:extLst>
                </a:gridCol>
                <a:gridCol w="7400439">
                  <a:extLst>
                    <a:ext uri="{9D8B030D-6E8A-4147-A177-3AD203B41FA5}">
                      <a16:colId xmlns:a16="http://schemas.microsoft.com/office/drawing/2014/main" val="3131900638"/>
                    </a:ext>
                  </a:extLst>
                </a:gridCol>
              </a:tblGrid>
              <a:tr h="323850">
                <a:tc gridSpan="3">
                  <a:txBody>
                    <a:bodyPr/>
                    <a:lstStyle/>
                    <a:p>
                      <a:pPr algn="ctr">
                        <a:lnSpc>
                          <a:spcPct val="107000"/>
                        </a:lnSpc>
                        <a:spcAft>
                          <a:spcPts val="0"/>
                        </a:spcAft>
                      </a:pPr>
                      <a:r>
                        <a:rPr lang="tr-TR" sz="1100">
                          <a:effectLst/>
                        </a:rPr>
                        <a:t>BİYOMEDİKAL TEKNOLOJİ DERSİ HAFTALIK DERS PLANI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210733601"/>
                  </a:ext>
                </a:extLst>
              </a:tr>
              <a:tr h="245166">
                <a:tc>
                  <a:txBody>
                    <a:bodyPr/>
                    <a:lstStyle/>
                    <a:p>
                      <a:pPr>
                        <a:lnSpc>
                          <a:spcPct val="107000"/>
                        </a:lnSpc>
                        <a:spcAft>
                          <a:spcPts val="0"/>
                        </a:spcAft>
                      </a:pPr>
                      <a:r>
                        <a:rPr lang="tr-TR" sz="1100">
                          <a:effectLst/>
                        </a:rPr>
                        <a:t>Hafta</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Tarih</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KONULAR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1718576"/>
                  </a:ext>
                </a:extLst>
              </a:tr>
              <a:tr h="0">
                <a:tc>
                  <a:txBody>
                    <a:bodyPr/>
                    <a:lstStyle/>
                    <a:p>
                      <a:pPr algn="ctr">
                        <a:lnSpc>
                          <a:spcPct val="107000"/>
                        </a:lnSpc>
                        <a:spcAft>
                          <a:spcPts val="0"/>
                        </a:spcAft>
                      </a:pPr>
                      <a:r>
                        <a:rPr lang="tr-TR" sz="1200" dirty="0">
                          <a:effectLst/>
                        </a:rPr>
                        <a:t>1</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27.02.2023</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Biyomedikal Teknolojiye Giriş ve Uygulama Alanları</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832266949"/>
                  </a:ext>
                </a:extLst>
              </a:tr>
              <a:tr h="0">
                <a:tc>
                  <a:txBody>
                    <a:bodyPr/>
                    <a:lstStyle/>
                    <a:p>
                      <a:pPr algn="ctr">
                        <a:lnSpc>
                          <a:spcPct val="107000"/>
                        </a:lnSpc>
                        <a:spcAft>
                          <a:spcPts val="0"/>
                        </a:spcAft>
                      </a:pPr>
                      <a:r>
                        <a:rPr lang="tr-TR" sz="1200" dirty="0">
                          <a:effectLst/>
                        </a:rPr>
                        <a:t>2</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a:lnSpc>
                          <a:spcPct val="107000"/>
                        </a:lnSpc>
                        <a:spcAft>
                          <a:spcPts val="0"/>
                        </a:spcAft>
                      </a:pPr>
                      <a:r>
                        <a:rPr lang="tr-TR" sz="1200" dirty="0">
                          <a:effectLst/>
                        </a:rPr>
                        <a:t>06.03.2023</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a:lnSpc>
                          <a:spcPct val="107000"/>
                        </a:lnSpc>
                        <a:spcAft>
                          <a:spcPts val="0"/>
                        </a:spcAft>
                      </a:pPr>
                      <a:r>
                        <a:rPr lang="tr-TR" sz="1200" dirty="0" err="1">
                          <a:effectLst/>
                        </a:rPr>
                        <a:t>Biyomalzemeler</a:t>
                      </a:r>
                      <a:r>
                        <a:rPr lang="tr-TR" sz="1200" dirty="0">
                          <a:effectLst/>
                        </a:rPr>
                        <a:t> ve </a:t>
                      </a:r>
                      <a:r>
                        <a:rPr lang="tr-TR" sz="1200" dirty="0" err="1">
                          <a:effectLst/>
                        </a:rPr>
                        <a:t>Biyouyumluluk</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3748033816"/>
                  </a:ext>
                </a:extLst>
              </a:tr>
              <a:tr h="0">
                <a:tc>
                  <a:txBody>
                    <a:bodyPr/>
                    <a:lstStyle/>
                    <a:p>
                      <a:pPr algn="ctr">
                        <a:lnSpc>
                          <a:spcPct val="107000"/>
                        </a:lnSpc>
                        <a:spcAft>
                          <a:spcPts val="0"/>
                        </a:spcAft>
                      </a:pPr>
                      <a:r>
                        <a:rPr lang="tr-TR" sz="1200" dirty="0">
                          <a:effectLst/>
                        </a:rPr>
                        <a:t>3</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13.03.2023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err="1">
                          <a:effectLst/>
                        </a:rPr>
                        <a:t>Biyomalzemelerin</a:t>
                      </a:r>
                      <a:r>
                        <a:rPr lang="tr-TR" sz="1200" dirty="0">
                          <a:effectLst/>
                        </a:rPr>
                        <a:t> Üretim ve </a:t>
                      </a:r>
                      <a:r>
                        <a:rPr lang="tr-TR" sz="1200" dirty="0" err="1">
                          <a:effectLst/>
                        </a:rPr>
                        <a:t>Karakterizasyon</a:t>
                      </a:r>
                      <a:r>
                        <a:rPr lang="tr-TR" sz="1200" dirty="0">
                          <a:effectLst/>
                        </a:rPr>
                        <a:t> Yöntemleri</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407224206"/>
                  </a:ext>
                </a:extLst>
              </a:tr>
              <a:tr h="0">
                <a:tc>
                  <a:txBody>
                    <a:bodyPr/>
                    <a:lstStyle/>
                    <a:p>
                      <a:pPr algn="ctr">
                        <a:lnSpc>
                          <a:spcPct val="107000"/>
                        </a:lnSpc>
                        <a:spcAft>
                          <a:spcPts val="0"/>
                        </a:spcAft>
                      </a:pPr>
                      <a:r>
                        <a:rPr lang="tr-TR" sz="1200">
                          <a:effectLst/>
                        </a:rPr>
                        <a:t>4</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20.03.2023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Akıllı </a:t>
                      </a:r>
                      <a:r>
                        <a:rPr lang="tr-TR" sz="1200" dirty="0" err="1">
                          <a:effectLst/>
                        </a:rPr>
                        <a:t>Biyomalzemeler</a:t>
                      </a:r>
                      <a:r>
                        <a:rPr lang="tr-TR" sz="1200" dirty="0">
                          <a:effectLst/>
                        </a:rPr>
                        <a:t> ve Protez-</a:t>
                      </a:r>
                      <a:r>
                        <a:rPr lang="tr-TR" sz="1200" dirty="0" err="1">
                          <a:effectLst/>
                        </a:rPr>
                        <a:t>Ortez</a:t>
                      </a:r>
                      <a:r>
                        <a:rPr lang="tr-TR" sz="1200" dirty="0">
                          <a:effectLst/>
                        </a:rPr>
                        <a:t> Uygulamaları</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1930302979"/>
                  </a:ext>
                </a:extLst>
              </a:tr>
              <a:tr h="0">
                <a:tc>
                  <a:txBody>
                    <a:bodyPr/>
                    <a:lstStyle/>
                    <a:p>
                      <a:pPr algn="ctr">
                        <a:lnSpc>
                          <a:spcPct val="107000"/>
                        </a:lnSpc>
                        <a:spcAft>
                          <a:spcPts val="0"/>
                        </a:spcAft>
                      </a:pPr>
                      <a:r>
                        <a:rPr lang="tr-TR" sz="1200">
                          <a:effectLst/>
                        </a:rPr>
                        <a:t>5</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27.03.2023</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Protez-Ortez Tasarımda Biyomekanik</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1424816289"/>
                  </a:ext>
                </a:extLst>
              </a:tr>
              <a:tr h="0">
                <a:tc>
                  <a:txBody>
                    <a:bodyPr/>
                    <a:lstStyle/>
                    <a:p>
                      <a:pPr algn="ctr">
                        <a:lnSpc>
                          <a:spcPct val="107000"/>
                        </a:lnSpc>
                        <a:spcAft>
                          <a:spcPts val="0"/>
                        </a:spcAft>
                      </a:pPr>
                      <a:r>
                        <a:rPr lang="tr-TR" sz="1200">
                          <a:effectLst/>
                        </a:rPr>
                        <a:t>6</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03.04.2023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Yürüyüş Analizi ve Protez-</a:t>
                      </a:r>
                      <a:r>
                        <a:rPr lang="tr-TR" sz="1200" dirty="0" err="1">
                          <a:effectLst/>
                        </a:rPr>
                        <a:t>Ortez</a:t>
                      </a:r>
                      <a:r>
                        <a:rPr lang="tr-TR" sz="1200" dirty="0">
                          <a:effectLst/>
                        </a:rPr>
                        <a:t> Alanındaki Önemi</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7811663"/>
                  </a:ext>
                </a:extLst>
              </a:tr>
              <a:tr h="0">
                <a:tc>
                  <a:txBody>
                    <a:bodyPr/>
                    <a:lstStyle/>
                    <a:p>
                      <a:pPr algn="ctr">
                        <a:lnSpc>
                          <a:spcPct val="107000"/>
                        </a:lnSpc>
                        <a:spcAft>
                          <a:spcPts val="0"/>
                        </a:spcAft>
                      </a:pPr>
                      <a:r>
                        <a:rPr lang="tr-TR" sz="1200">
                          <a:effectLst/>
                        </a:rPr>
                        <a:t>7</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10.04.2023</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Fizyolojik Sinyaller ve Biyomedikal </a:t>
                      </a:r>
                      <a:r>
                        <a:rPr lang="tr-TR" sz="1200" dirty="0" err="1">
                          <a:effectLst/>
                        </a:rPr>
                        <a:t>Enstrümantasyon</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111588037"/>
                  </a:ext>
                </a:extLst>
              </a:tr>
              <a:tr h="0">
                <a:tc>
                  <a:txBody>
                    <a:bodyPr/>
                    <a:lstStyle/>
                    <a:p>
                      <a:pPr algn="ctr">
                        <a:lnSpc>
                          <a:spcPct val="107000"/>
                        </a:lnSpc>
                        <a:spcAft>
                          <a:spcPts val="0"/>
                        </a:spcAft>
                      </a:pPr>
                      <a:r>
                        <a:rPr lang="tr-TR" sz="1200">
                          <a:effectLst/>
                        </a:rPr>
                        <a:t>8</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17.04.2023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Biyosensörler ve Biyotransdüserler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699469040"/>
                  </a:ext>
                </a:extLst>
              </a:tr>
              <a:tr h="0">
                <a:tc>
                  <a:txBody>
                    <a:bodyPr/>
                    <a:lstStyle/>
                    <a:p>
                      <a:pPr algn="ctr">
                        <a:lnSpc>
                          <a:spcPct val="107000"/>
                        </a:lnSpc>
                        <a:spcAft>
                          <a:spcPts val="0"/>
                        </a:spcAft>
                      </a:pPr>
                      <a:r>
                        <a:rPr lang="tr-TR" sz="1200">
                          <a:effectLst/>
                        </a:rPr>
                        <a:t>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Daha sonra açıklanacak</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ARA SINAV</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743668522"/>
                  </a:ext>
                </a:extLst>
              </a:tr>
              <a:tr h="0">
                <a:tc>
                  <a:txBody>
                    <a:bodyPr/>
                    <a:lstStyle/>
                    <a:p>
                      <a:pPr algn="ctr">
                        <a:lnSpc>
                          <a:spcPct val="107000"/>
                        </a:lnSpc>
                        <a:spcAft>
                          <a:spcPts val="0"/>
                        </a:spcAft>
                      </a:pPr>
                      <a:r>
                        <a:rPr lang="tr-TR" sz="1200">
                          <a:effectLst/>
                        </a:rPr>
                        <a:t>10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01.05.2023</a:t>
                      </a:r>
                    </a:p>
                    <a:p>
                      <a:pPr>
                        <a:lnSpc>
                          <a:spcPct val="107000"/>
                        </a:lnSpc>
                        <a:spcAft>
                          <a:spcPts val="0"/>
                        </a:spcAft>
                      </a:pPr>
                      <a:r>
                        <a:rPr lang="tr-TR" sz="900" u="sng">
                          <a:effectLst/>
                        </a:rPr>
                        <a:t>(Resmi tatil, telafi dersi yapılacak)</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Protez ve </a:t>
                      </a:r>
                      <a:r>
                        <a:rPr lang="tr-TR" sz="1200" dirty="0" err="1">
                          <a:effectLst/>
                        </a:rPr>
                        <a:t>Ortotik</a:t>
                      </a:r>
                      <a:r>
                        <a:rPr lang="tr-TR" sz="1200" dirty="0">
                          <a:effectLst/>
                        </a:rPr>
                        <a:t> Cihazlarda Kontrol Sistemleri</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978010121"/>
                  </a:ext>
                </a:extLst>
              </a:tr>
              <a:tr h="0">
                <a:tc>
                  <a:txBody>
                    <a:bodyPr/>
                    <a:lstStyle/>
                    <a:p>
                      <a:pPr algn="ctr">
                        <a:lnSpc>
                          <a:spcPct val="107000"/>
                        </a:lnSpc>
                        <a:spcAft>
                          <a:spcPts val="0"/>
                        </a:spcAft>
                      </a:pPr>
                      <a:r>
                        <a:rPr lang="tr-TR" sz="1200">
                          <a:effectLst/>
                        </a:rPr>
                        <a:t>11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08.05.2023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İnsan-Makine </a:t>
                      </a:r>
                      <a:r>
                        <a:rPr lang="tr-TR" sz="1200" dirty="0" err="1">
                          <a:effectLst/>
                        </a:rPr>
                        <a:t>Arayüzü</a:t>
                      </a:r>
                      <a:r>
                        <a:rPr lang="tr-TR" sz="1200" dirty="0">
                          <a:effectLst/>
                        </a:rPr>
                        <a:t> ve </a:t>
                      </a:r>
                      <a:r>
                        <a:rPr lang="tr-TR" sz="1200" dirty="0" err="1">
                          <a:effectLst/>
                        </a:rPr>
                        <a:t>Nöroelektriksel</a:t>
                      </a:r>
                      <a:r>
                        <a:rPr lang="tr-TR" sz="1200" dirty="0">
                          <a:effectLst/>
                        </a:rPr>
                        <a:t> Kontrol</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4128005281"/>
                  </a:ext>
                </a:extLst>
              </a:tr>
              <a:tr h="0">
                <a:tc>
                  <a:txBody>
                    <a:bodyPr/>
                    <a:lstStyle/>
                    <a:p>
                      <a:pPr algn="ctr">
                        <a:lnSpc>
                          <a:spcPct val="107000"/>
                        </a:lnSpc>
                        <a:spcAft>
                          <a:spcPts val="0"/>
                        </a:spcAft>
                      </a:pPr>
                      <a:r>
                        <a:rPr lang="tr-TR" sz="1200">
                          <a:effectLst/>
                        </a:rPr>
                        <a:t>12</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15.05.2023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Protez Cihazlarda </a:t>
                      </a:r>
                      <a:r>
                        <a:rPr lang="tr-TR" sz="1200" dirty="0" err="1">
                          <a:effectLst/>
                        </a:rPr>
                        <a:t>Miyoelektriksel</a:t>
                      </a:r>
                      <a:r>
                        <a:rPr lang="tr-TR" sz="1200" dirty="0">
                          <a:effectLst/>
                        </a:rPr>
                        <a:t> Kontrol</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051251322"/>
                  </a:ext>
                </a:extLst>
              </a:tr>
              <a:tr h="0">
                <a:tc>
                  <a:txBody>
                    <a:bodyPr/>
                    <a:lstStyle/>
                    <a:p>
                      <a:pPr algn="ctr">
                        <a:lnSpc>
                          <a:spcPct val="107000"/>
                        </a:lnSpc>
                        <a:spcAft>
                          <a:spcPts val="0"/>
                        </a:spcAft>
                      </a:pPr>
                      <a:r>
                        <a:rPr lang="tr-TR" sz="1200">
                          <a:effectLst/>
                        </a:rPr>
                        <a:t>13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22.05.2023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Protez ve </a:t>
                      </a:r>
                      <a:r>
                        <a:rPr lang="tr-TR" sz="1200" dirty="0" err="1">
                          <a:effectLst/>
                        </a:rPr>
                        <a:t>Ortotik</a:t>
                      </a:r>
                      <a:r>
                        <a:rPr lang="tr-TR" sz="1200" dirty="0">
                          <a:effectLst/>
                        </a:rPr>
                        <a:t> Sistemlerde Bilgisayar Destekli Tasarım</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969482533"/>
                  </a:ext>
                </a:extLst>
              </a:tr>
              <a:tr h="0">
                <a:tc>
                  <a:txBody>
                    <a:bodyPr/>
                    <a:lstStyle/>
                    <a:p>
                      <a:pPr algn="ctr">
                        <a:lnSpc>
                          <a:spcPct val="107000"/>
                        </a:lnSpc>
                        <a:spcAft>
                          <a:spcPts val="0"/>
                        </a:spcAft>
                      </a:pPr>
                      <a:r>
                        <a:rPr lang="tr-TR" sz="1200">
                          <a:effectLst/>
                        </a:rPr>
                        <a:t>14</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29.05.2023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Protez ve </a:t>
                      </a:r>
                      <a:r>
                        <a:rPr lang="tr-TR" sz="1200" dirty="0" err="1">
                          <a:effectLst/>
                        </a:rPr>
                        <a:t>Ortotik</a:t>
                      </a:r>
                      <a:r>
                        <a:rPr lang="tr-TR" sz="1200" dirty="0">
                          <a:effectLst/>
                        </a:rPr>
                        <a:t> Teknolojide Güncel Araştırma Trendleri</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1489159991"/>
                  </a:ext>
                </a:extLst>
              </a:tr>
              <a:tr h="0">
                <a:tc>
                  <a:txBody>
                    <a:bodyPr/>
                    <a:lstStyle/>
                    <a:p>
                      <a:pPr algn="ctr">
                        <a:lnSpc>
                          <a:spcPct val="107000"/>
                        </a:lnSpc>
                        <a:spcAft>
                          <a:spcPts val="0"/>
                        </a:spcAft>
                      </a:pPr>
                      <a:r>
                        <a:rPr lang="tr-TR" sz="1200">
                          <a:effectLst/>
                        </a:rPr>
                        <a:t>15</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05.06.2023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Protez ve </a:t>
                      </a:r>
                      <a:r>
                        <a:rPr lang="tr-TR" sz="1200" dirty="0" err="1">
                          <a:effectLst/>
                        </a:rPr>
                        <a:t>Ortotik</a:t>
                      </a:r>
                      <a:r>
                        <a:rPr lang="tr-TR" sz="1200" dirty="0">
                          <a:effectLst/>
                        </a:rPr>
                        <a:t> Sistemlerin Geleceği ve Karşılaşılan Problemler</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473848390"/>
                  </a:ext>
                </a:extLst>
              </a:tr>
              <a:tr h="254635">
                <a:tc>
                  <a:txBody>
                    <a:bodyPr/>
                    <a:lstStyle/>
                    <a:p>
                      <a:pPr algn="ctr">
                        <a:lnSpc>
                          <a:spcPct val="107000"/>
                        </a:lnSpc>
                        <a:spcAft>
                          <a:spcPts val="0"/>
                        </a:spcAft>
                      </a:pPr>
                      <a:r>
                        <a:rPr lang="tr-TR" sz="1200">
                          <a:effectLst/>
                        </a:rPr>
                        <a:t>16</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a:effectLst/>
                        </a:rPr>
                        <a:t>Daha sonra açıklanacak</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nSpc>
                          <a:spcPct val="107000"/>
                        </a:lnSpc>
                        <a:spcAft>
                          <a:spcPts val="0"/>
                        </a:spcAft>
                      </a:pPr>
                      <a:r>
                        <a:rPr lang="tr-TR" sz="1200" dirty="0">
                          <a:effectLst/>
                        </a:rPr>
                        <a:t>FİNAL SINAVI</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229792208"/>
                  </a:ext>
                </a:extLst>
              </a:tr>
            </a:tbl>
          </a:graphicData>
        </a:graphic>
      </p:graphicFrame>
      <p:sp>
        <p:nvSpPr>
          <p:cNvPr id="9" name="Çentikli Sağ Ok 8"/>
          <p:cNvSpPr/>
          <p:nvPr/>
        </p:nvSpPr>
        <p:spPr>
          <a:xfrm>
            <a:off x="6980664" y="1371601"/>
            <a:ext cx="1672683" cy="289932"/>
          </a:xfrm>
          <a:prstGeom prst="notchedRightArrow">
            <a:avLst>
              <a:gd name="adj1" fmla="val 50000"/>
              <a:gd name="adj2" fmla="val 2692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p:cNvSpPr txBox="1"/>
          <p:nvPr/>
        </p:nvSpPr>
        <p:spPr>
          <a:xfrm>
            <a:off x="8653347" y="1331901"/>
            <a:ext cx="1570110" cy="369332"/>
          </a:xfrm>
          <a:prstGeom prst="rect">
            <a:avLst/>
          </a:prstGeom>
          <a:noFill/>
        </p:spPr>
        <p:txBody>
          <a:bodyPr wrap="none" rtlCol="0">
            <a:spAutoFit/>
          </a:bodyPr>
          <a:lstStyle/>
          <a:p>
            <a:r>
              <a:rPr lang="tr-TR" b="1" u="sng" dirty="0">
                <a:effectLst>
                  <a:outerShdw blurRad="38100" dist="38100" dir="2700000" algn="tl">
                    <a:srgbClr val="000000">
                      <a:alpha val="43137"/>
                    </a:srgbClr>
                  </a:outerShdw>
                </a:effectLst>
              </a:rPr>
              <a:t>BURADAYIZ</a:t>
            </a:r>
          </a:p>
        </p:txBody>
      </p:sp>
    </p:spTree>
    <p:extLst>
      <p:ext uri="{BB962C8B-B14F-4D97-AF65-F5344CB8AC3E}">
        <p14:creationId xmlns:p14="http://schemas.microsoft.com/office/powerpoint/2010/main" val="1329149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B8E560-E4C4-46F7-9758-AC2D407F2019}"/>
              </a:ext>
            </a:extLst>
          </p:cNvPr>
          <p:cNvSpPr>
            <a:spLocks noGrp="1"/>
          </p:cNvSpPr>
          <p:nvPr>
            <p:ph type="title"/>
          </p:nvPr>
        </p:nvSpPr>
        <p:spPr/>
        <p:txBody>
          <a:bodyPr/>
          <a:lstStyle/>
          <a:p>
            <a:r>
              <a:rPr lang="tr-TR" dirty="0"/>
              <a:t>Kristal Dışı Katılar</a:t>
            </a:r>
          </a:p>
        </p:txBody>
      </p:sp>
      <p:sp>
        <p:nvSpPr>
          <p:cNvPr id="3" name="İçerik Yer Tutucusu 2">
            <a:extLst>
              <a:ext uri="{FF2B5EF4-FFF2-40B4-BE49-F238E27FC236}">
                <a16:creationId xmlns:a16="http://schemas.microsoft.com/office/drawing/2014/main" id="{030CB975-ED3D-4306-A410-6ED489E51A28}"/>
              </a:ext>
            </a:extLst>
          </p:cNvPr>
          <p:cNvSpPr>
            <a:spLocks noGrp="1"/>
          </p:cNvSpPr>
          <p:nvPr>
            <p:ph idx="1"/>
          </p:nvPr>
        </p:nvSpPr>
        <p:spPr>
          <a:xfrm>
            <a:off x="677334" y="2160589"/>
            <a:ext cx="5723466" cy="3880773"/>
          </a:xfrm>
        </p:spPr>
        <p:txBody>
          <a:bodyPr/>
          <a:lstStyle/>
          <a:p>
            <a:r>
              <a:rPr lang="tr-TR" dirty="0"/>
              <a:t>Malzemenin atomsal yapısında düzenli bir dizilim yoktur.</a:t>
            </a:r>
          </a:p>
          <a:p>
            <a:r>
              <a:rPr lang="tr-TR" dirty="0"/>
              <a:t>Bu malzemeler </a:t>
            </a:r>
          </a:p>
          <a:p>
            <a:pPr lvl="1"/>
            <a:r>
              <a:rPr lang="tr-TR" b="1" dirty="0">
                <a:solidFill>
                  <a:srgbClr val="FF0000"/>
                </a:solidFill>
              </a:rPr>
              <a:t>Kristal Dışı (Kristal olmayan) </a:t>
            </a:r>
            <a:r>
              <a:rPr lang="tr-TR" dirty="0"/>
              <a:t>malzemeler veya </a:t>
            </a:r>
          </a:p>
          <a:p>
            <a:pPr lvl="1"/>
            <a:r>
              <a:rPr lang="tr-TR" b="1" dirty="0">
                <a:solidFill>
                  <a:srgbClr val="FF0000"/>
                </a:solidFill>
              </a:rPr>
              <a:t>Amorf (Formu olmayan)</a:t>
            </a:r>
            <a:r>
              <a:rPr lang="tr-TR" dirty="0"/>
              <a:t> malzemeler </a:t>
            </a:r>
          </a:p>
          <a:p>
            <a:pPr marL="274320" lvl="1" indent="0">
              <a:buNone/>
            </a:pPr>
            <a:r>
              <a:rPr lang="tr-TR" dirty="0"/>
              <a:t>olarak adlandırılır.</a:t>
            </a:r>
          </a:p>
          <a:p>
            <a:r>
              <a:rPr lang="tr-TR" dirty="0"/>
              <a:t>Bazı seramikler,</a:t>
            </a:r>
          </a:p>
          <a:p>
            <a:r>
              <a:rPr lang="tr-TR" dirty="0"/>
              <a:t>Cam,</a:t>
            </a:r>
          </a:p>
          <a:p>
            <a:r>
              <a:rPr lang="tr-TR" dirty="0"/>
              <a:t>Polimerler amorf yapıdadır.</a:t>
            </a:r>
          </a:p>
          <a:p>
            <a:endParaRPr lang="tr-TR" dirty="0"/>
          </a:p>
        </p:txBody>
      </p:sp>
      <p:pic>
        <p:nvPicPr>
          <p:cNvPr id="28674" name="Picture 2" descr="noncrystalline solid ile ilgili görsel sonucu&quot;">
            <a:extLst>
              <a:ext uri="{FF2B5EF4-FFF2-40B4-BE49-F238E27FC236}">
                <a16:creationId xmlns:a16="http://schemas.microsoft.com/office/drawing/2014/main" id="{63A5E23E-C866-4CC6-99C6-14E0C221E9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1" r="1492" b="2656"/>
          <a:stretch/>
        </p:blipFill>
        <p:spPr bwMode="auto">
          <a:xfrm>
            <a:off x="6284421" y="1693688"/>
            <a:ext cx="5723467" cy="3443577"/>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a:extLst>
              <a:ext uri="{FF2B5EF4-FFF2-40B4-BE49-F238E27FC236}">
                <a16:creationId xmlns:a16="http://schemas.microsoft.com/office/drawing/2014/main" id="{4720A91A-ACC9-DDD3-E8E5-A50EF69C4354}"/>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012D640C-8766-9416-5FEF-3D3E27DB979D}"/>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348616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left)">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8674"/>
                                        </p:tgtEl>
                                        <p:attrNameLst>
                                          <p:attrName>style.visibility</p:attrName>
                                        </p:attrNameLst>
                                      </p:cBhvr>
                                      <p:to>
                                        <p:strVal val="visible"/>
                                      </p:to>
                                    </p:set>
                                    <p:animEffect transition="in" filter="wipe(down)">
                                      <p:cBhvr>
                                        <p:cTn id="41"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B05DED-4942-404D-A445-A554555F631E}"/>
              </a:ext>
            </a:extLst>
          </p:cNvPr>
          <p:cNvSpPr>
            <a:spLocks noGrp="1"/>
          </p:cNvSpPr>
          <p:nvPr>
            <p:ph type="title"/>
          </p:nvPr>
        </p:nvSpPr>
        <p:spPr/>
        <p:txBody>
          <a:bodyPr/>
          <a:lstStyle/>
          <a:p>
            <a:r>
              <a:rPr lang="tr-TR" dirty="0"/>
              <a:t>Katı </a:t>
            </a:r>
            <a:r>
              <a:rPr lang="tr-TR" dirty="0" err="1"/>
              <a:t>MalzemelerDE</a:t>
            </a:r>
            <a:r>
              <a:rPr lang="tr-TR" dirty="0"/>
              <a:t/>
            </a:r>
            <a:br>
              <a:rPr lang="tr-TR" dirty="0"/>
            </a:br>
            <a:r>
              <a:rPr lang="tr-TR" dirty="0" err="1"/>
              <a:t>SınıflandırMA</a:t>
            </a:r>
            <a:endParaRPr lang="tr-TR" dirty="0"/>
          </a:p>
        </p:txBody>
      </p:sp>
      <p:sp>
        <p:nvSpPr>
          <p:cNvPr id="3" name="İçerik Yer Tutucusu 2">
            <a:extLst>
              <a:ext uri="{FF2B5EF4-FFF2-40B4-BE49-F238E27FC236}">
                <a16:creationId xmlns:a16="http://schemas.microsoft.com/office/drawing/2014/main" id="{6B612A93-DC99-4F94-BF6D-60CEAD13BD53}"/>
              </a:ext>
            </a:extLst>
          </p:cNvPr>
          <p:cNvSpPr>
            <a:spLocks noGrp="1"/>
          </p:cNvSpPr>
          <p:nvPr>
            <p:ph idx="1"/>
          </p:nvPr>
        </p:nvSpPr>
        <p:spPr>
          <a:xfrm>
            <a:off x="1069847" y="2121408"/>
            <a:ext cx="4833241" cy="4050792"/>
          </a:xfrm>
        </p:spPr>
        <p:txBody>
          <a:bodyPr/>
          <a:lstStyle/>
          <a:p>
            <a:r>
              <a:rPr lang="tr-TR" dirty="0"/>
              <a:t>Katı malzemeler temelde sınıflandırma;</a:t>
            </a:r>
          </a:p>
          <a:p>
            <a:pPr lvl="1"/>
            <a:r>
              <a:rPr lang="tr-TR" dirty="0"/>
              <a:t>Kimyasal bileşim</a:t>
            </a:r>
          </a:p>
          <a:p>
            <a:pPr lvl="1"/>
            <a:r>
              <a:rPr lang="tr-TR" dirty="0"/>
              <a:t>Atom yapısı</a:t>
            </a:r>
          </a:p>
          <a:p>
            <a:pPr lvl="1"/>
            <a:r>
              <a:rPr lang="tr-TR" dirty="0"/>
              <a:t>Atomlar arası kimyasal bağların nasıl meydana geldiği ve bunların özellikleri</a:t>
            </a:r>
          </a:p>
          <a:p>
            <a:pPr marL="0" indent="0">
              <a:buNone/>
            </a:pPr>
            <a:r>
              <a:rPr lang="tr-TR" dirty="0"/>
              <a:t>göz önünde bulundurularak yapılmaktadır.</a:t>
            </a:r>
          </a:p>
          <a:p>
            <a:pPr marL="0" indent="0">
              <a:buNone/>
            </a:pPr>
            <a:endParaRPr lang="tr-TR" dirty="0"/>
          </a:p>
        </p:txBody>
      </p:sp>
      <p:sp>
        <p:nvSpPr>
          <p:cNvPr id="4" name="Veri Yer Tutucusu 3">
            <a:extLst>
              <a:ext uri="{FF2B5EF4-FFF2-40B4-BE49-F238E27FC236}">
                <a16:creationId xmlns:a16="http://schemas.microsoft.com/office/drawing/2014/main" id="{2AD33A0F-8D1D-992C-A8DF-9827C833BEDA}"/>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86AD866E-B08A-6942-39DB-3BCA3DAF8149}"/>
              </a:ext>
            </a:extLst>
          </p:cNvPr>
          <p:cNvSpPr>
            <a:spLocks noGrp="1"/>
          </p:cNvSpPr>
          <p:nvPr>
            <p:ph type="ftr" sz="quarter" idx="11"/>
          </p:nvPr>
        </p:nvSpPr>
        <p:spPr/>
        <p:txBody>
          <a:bodyPr/>
          <a:lstStyle/>
          <a:p>
            <a:r>
              <a:rPr lang="tr-TR"/>
              <a:t>Biyomedikal Teknoloji_Ders#2</a:t>
            </a:r>
          </a:p>
        </p:txBody>
      </p:sp>
      <p:graphicFrame>
        <p:nvGraphicFramePr>
          <p:cNvPr id="6" name="Diyagram 5">
            <a:extLst>
              <a:ext uri="{FF2B5EF4-FFF2-40B4-BE49-F238E27FC236}">
                <a16:creationId xmlns:a16="http://schemas.microsoft.com/office/drawing/2014/main" id="{EE51EBCD-41AD-9DB8-7513-6A7B716F4E6F}"/>
              </a:ext>
            </a:extLst>
          </p:cNvPr>
          <p:cNvGraphicFramePr/>
          <p:nvPr>
            <p:extLst>
              <p:ext uri="{D42A27DB-BD31-4B8C-83A1-F6EECF244321}">
                <p14:modId xmlns:p14="http://schemas.microsoft.com/office/powerpoint/2010/main" val="1279802488"/>
              </p:ext>
            </p:extLst>
          </p:nvPr>
        </p:nvGraphicFramePr>
        <p:xfrm>
          <a:off x="4413645" y="332772"/>
          <a:ext cx="8128000" cy="5839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367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graphicEl>
                                              <a:dgm id="{70C46CD2-D87A-42AC-9605-46F53B5943A1}"/>
                                            </p:graphicEl>
                                          </p:spTgt>
                                        </p:tgtEl>
                                        <p:attrNameLst>
                                          <p:attrName>style.visibility</p:attrName>
                                        </p:attrNameLst>
                                      </p:cBhvr>
                                      <p:to>
                                        <p:strVal val="visible"/>
                                      </p:to>
                                    </p:set>
                                    <p:animEffect transition="in" filter="wipe(left)">
                                      <p:cBhvr>
                                        <p:cTn id="26" dur="500"/>
                                        <p:tgtEl>
                                          <p:spTgt spid="6">
                                            <p:graphicEl>
                                              <a:dgm id="{70C46CD2-D87A-42AC-9605-46F53B5943A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graphicEl>
                                              <a:dgm id="{CC4F9F99-334A-483E-BD1B-17E449FD8AD9}"/>
                                            </p:graphicEl>
                                          </p:spTgt>
                                        </p:tgtEl>
                                        <p:attrNameLst>
                                          <p:attrName>style.visibility</p:attrName>
                                        </p:attrNameLst>
                                      </p:cBhvr>
                                      <p:to>
                                        <p:strVal val="visible"/>
                                      </p:to>
                                    </p:set>
                                    <p:animEffect transition="in" filter="wipe(left)">
                                      <p:cBhvr>
                                        <p:cTn id="31" dur="500"/>
                                        <p:tgtEl>
                                          <p:spTgt spid="6">
                                            <p:graphicEl>
                                              <a:dgm id="{CC4F9F99-334A-483E-BD1B-17E449FD8AD9}"/>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
                                            <p:graphicEl>
                                              <a:dgm id="{D1656650-AC5A-4F80-AF1E-D013452A9A13}"/>
                                            </p:graphicEl>
                                          </p:spTgt>
                                        </p:tgtEl>
                                        <p:attrNameLst>
                                          <p:attrName>style.visibility</p:attrName>
                                        </p:attrNameLst>
                                      </p:cBhvr>
                                      <p:to>
                                        <p:strVal val="visible"/>
                                      </p:to>
                                    </p:set>
                                    <p:animEffect transition="in" filter="wipe(left)">
                                      <p:cBhvr>
                                        <p:cTn id="34" dur="500"/>
                                        <p:tgtEl>
                                          <p:spTgt spid="6">
                                            <p:graphicEl>
                                              <a:dgm id="{D1656650-AC5A-4F80-AF1E-D013452A9A13}"/>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
                                            <p:graphicEl>
                                              <a:dgm id="{5364368E-DC7F-4BE0-8D2C-013C75E3EE03}"/>
                                            </p:graphicEl>
                                          </p:spTgt>
                                        </p:tgtEl>
                                        <p:attrNameLst>
                                          <p:attrName>style.visibility</p:attrName>
                                        </p:attrNameLst>
                                      </p:cBhvr>
                                      <p:to>
                                        <p:strVal val="visible"/>
                                      </p:to>
                                    </p:set>
                                    <p:animEffect transition="in" filter="wipe(left)">
                                      <p:cBhvr>
                                        <p:cTn id="37" dur="500"/>
                                        <p:tgtEl>
                                          <p:spTgt spid="6">
                                            <p:graphicEl>
                                              <a:dgm id="{5364368E-DC7F-4BE0-8D2C-013C75E3EE03}"/>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
                                            <p:graphicEl>
                                              <a:dgm id="{999CEEDE-02D4-43E1-B84B-8AA89903F5D4}"/>
                                            </p:graphicEl>
                                          </p:spTgt>
                                        </p:tgtEl>
                                        <p:attrNameLst>
                                          <p:attrName>style.visibility</p:attrName>
                                        </p:attrNameLst>
                                      </p:cBhvr>
                                      <p:to>
                                        <p:strVal val="visible"/>
                                      </p:to>
                                    </p:set>
                                    <p:animEffect transition="in" filter="wipe(left)">
                                      <p:cBhvr>
                                        <p:cTn id="40" dur="500"/>
                                        <p:tgtEl>
                                          <p:spTgt spid="6">
                                            <p:graphicEl>
                                              <a:dgm id="{999CEEDE-02D4-43E1-B84B-8AA89903F5D4}"/>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
                                            <p:graphicEl>
                                              <a:dgm id="{05FA0DF6-A731-424F-A332-D0AFB11275ED}"/>
                                            </p:graphicEl>
                                          </p:spTgt>
                                        </p:tgtEl>
                                        <p:attrNameLst>
                                          <p:attrName>style.visibility</p:attrName>
                                        </p:attrNameLst>
                                      </p:cBhvr>
                                      <p:to>
                                        <p:strVal val="visible"/>
                                      </p:to>
                                    </p:set>
                                    <p:animEffect transition="in" filter="wipe(left)">
                                      <p:cBhvr>
                                        <p:cTn id="43" dur="500"/>
                                        <p:tgtEl>
                                          <p:spTgt spid="6">
                                            <p:graphicEl>
                                              <a:dgm id="{05FA0DF6-A731-424F-A332-D0AFB11275ED}"/>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
                                            <p:graphicEl>
                                              <a:dgm id="{50ADE2EE-9F69-4E44-8D65-A9B040817B9E}"/>
                                            </p:graphicEl>
                                          </p:spTgt>
                                        </p:tgtEl>
                                        <p:attrNameLst>
                                          <p:attrName>style.visibility</p:attrName>
                                        </p:attrNameLst>
                                      </p:cBhvr>
                                      <p:to>
                                        <p:strVal val="visible"/>
                                      </p:to>
                                    </p:set>
                                    <p:animEffect transition="in" filter="wipe(left)">
                                      <p:cBhvr>
                                        <p:cTn id="46" dur="500"/>
                                        <p:tgtEl>
                                          <p:spTgt spid="6">
                                            <p:graphicEl>
                                              <a:dgm id="{50ADE2EE-9F69-4E44-8D65-A9B040817B9E}"/>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
                                            <p:graphicEl>
                                              <a:dgm id="{BE49118A-C433-46E0-B34A-F2C8E8468F4A}"/>
                                            </p:graphicEl>
                                          </p:spTgt>
                                        </p:tgtEl>
                                        <p:attrNameLst>
                                          <p:attrName>style.visibility</p:attrName>
                                        </p:attrNameLst>
                                      </p:cBhvr>
                                      <p:to>
                                        <p:strVal val="visible"/>
                                      </p:to>
                                    </p:set>
                                    <p:animEffect transition="in" filter="wipe(left)">
                                      <p:cBhvr>
                                        <p:cTn id="49" dur="500"/>
                                        <p:tgtEl>
                                          <p:spTgt spid="6">
                                            <p:graphicEl>
                                              <a:dgm id="{BE49118A-C433-46E0-B34A-F2C8E8468F4A}"/>
                                            </p:graphic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6">
                                            <p:graphicEl>
                                              <a:dgm id="{8671960B-367B-4E60-B0E3-41DA89196B24}"/>
                                            </p:graphicEl>
                                          </p:spTgt>
                                        </p:tgtEl>
                                        <p:attrNameLst>
                                          <p:attrName>style.visibility</p:attrName>
                                        </p:attrNameLst>
                                      </p:cBhvr>
                                      <p:to>
                                        <p:strVal val="visible"/>
                                      </p:to>
                                    </p:set>
                                    <p:animEffect transition="in" filter="wipe(left)">
                                      <p:cBhvr>
                                        <p:cTn id="52" dur="500"/>
                                        <p:tgtEl>
                                          <p:spTgt spid="6">
                                            <p:graphicEl>
                                              <a:dgm id="{8671960B-367B-4E60-B0E3-41DA89196B24}"/>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graphicEl>
                                              <a:dgm id="{B52182E3-892B-4469-B540-9076C6ED7420}"/>
                                            </p:graphicEl>
                                          </p:spTgt>
                                        </p:tgtEl>
                                        <p:attrNameLst>
                                          <p:attrName>style.visibility</p:attrName>
                                        </p:attrNameLst>
                                      </p:cBhvr>
                                      <p:to>
                                        <p:strVal val="visible"/>
                                      </p:to>
                                    </p:set>
                                    <p:animEffect transition="in" filter="wipe(left)">
                                      <p:cBhvr>
                                        <p:cTn id="57" dur="500"/>
                                        <p:tgtEl>
                                          <p:spTgt spid="6">
                                            <p:graphicEl>
                                              <a:dgm id="{B52182E3-892B-4469-B540-9076C6ED7420}"/>
                                            </p:graphic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
                                            <p:graphicEl>
                                              <a:dgm id="{33BE4EA7-9742-4544-B266-A2816A250D0D}"/>
                                            </p:graphicEl>
                                          </p:spTgt>
                                        </p:tgtEl>
                                        <p:attrNameLst>
                                          <p:attrName>style.visibility</p:attrName>
                                        </p:attrNameLst>
                                      </p:cBhvr>
                                      <p:to>
                                        <p:strVal val="visible"/>
                                      </p:to>
                                    </p:set>
                                    <p:animEffect transition="in" filter="wipe(left)">
                                      <p:cBhvr>
                                        <p:cTn id="60" dur="500"/>
                                        <p:tgtEl>
                                          <p:spTgt spid="6">
                                            <p:graphicEl>
                                              <a:dgm id="{33BE4EA7-9742-4544-B266-A2816A250D0D}"/>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
                                            <p:graphicEl>
                                              <a:dgm id="{02C9C9D0-5E78-4D5C-B7DB-6D7BE4F41F7D}"/>
                                            </p:graphicEl>
                                          </p:spTgt>
                                        </p:tgtEl>
                                        <p:attrNameLst>
                                          <p:attrName>style.visibility</p:attrName>
                                        </p:attrNameLst>
                                      </p:cBhvr>
                                      <p:to>
                                        <p:strVal val="visible"/>
                                      </p:to>
                                    </p:set>
                                    <p:animEffect transition="in" filter="wipe(left)">
                                      <p:cBhvr>
                                        <p:cTn id="63" dur="500"/>
                                        <p:tgtEl>
                                          <p:spTgt spid="6">
                                            <p:graphicEl>
                                              <a:dgm id="{02C9C9D0-5E78-4D5C-B7DB-6D7BE4F41F7D}"/>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6">
                                            <p:graphicEl>
                                              <a:dgm id="{E6FB7CD9-4A00-414C-B09A-C142FA70FE98}"/>
                                            </p:graphicEl>
                                          </p:spTgt>
                                        </p:tgtEl>
                                        <p:attrNameLst>
                                          <p:attrName>style.visibility</p:attrName>
                                        </p:attrNameLst>
                                      </p:cBhvr>
                                      <p:to>
                                        <p:strVal val="visible"/>
                                      </p:to>
                                    </p:set>
                                    <p:animEffect transition="in" filter="wipe(left)">
                                      <p:cBhvr>
                                        <p:cTn id="66" dur="500"/>
                                        <p:tgtEl>
                                          <p:spTgt spid="6">
                                            <p:graphicEl>
                                              <a:dgm id="{E6FB7CD9-4A00-414C-B09A-C142FA70FE98}"/>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6">
                                            <p:graphicEl>
                                              <a:dgm id="{7286C861-946B-4F49-B7AC-0F28187A2F8A}"/>
                                            </p:graphicEl>
                                          </p:spTgt>
                                        </p:tgtEl>
                                        <p:attrNameLst>
                                          <p:attrName>style.visibility</p:attrName>
                                        </p:attrNameLst>
                                      </p:cBhvr>
                                      <p:to>
                                        <p:strVal val="visible"/>
                                      </p:to>
                                    </p:set>
                                    <p:animEffect transition="in" filter="wipe(left)">
                                      <p:cBhvr>
                                        <p:cTn id="69" dur="500"/>
                                        <p:tgtEl>
                                          <p:spTgt spid="6">
                                            <p:graphicEl>
                                              <a:dgm id="{7286C861-946B-4F49-B7AC-0F28187A2F8A}"/>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
                                            <p:graphicEl>
                                              <a:dgm id="{9C6D016D-2D35-48C7-9BD0-FF7162383F4D}"/>
                                            </p:graphicEl>
                                          </p:spTgt>
                                        </p:tgtEl>
                                        <p:attrNameLst>
                                          <p:attrName>style.visibility</p:attrName>
                                        </p:attrNameLst>
                                      </p:cBhvr>
                                      <p:to>
                                        <p:strVal val="visible"/>
                                      </p:to>
                                    </p:set>
                                    <p:animEffect transition="in" filter="wipe(left)">
                                      <p:cBhvr>
                                        <p:cTn id="72" dur="500"/>
                                        <p:tgtEl>
                                          <p:spTgt spid="6">
                                            <p:graphicEl>
                                              <a:dgm id="{9C6D016D-2D35-48C7-9BD0-FF7162383F4D}"/>
                                            </p:graphic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6">
                                            <p:graphicEl>
                                              <a:dgm id="{FBC10C88-0354-474E-AFEA-F4571F1C7C34}"/>
                                            </p:graphicEl>
                                          </p:spTgt>
                                        </p:tgtEl>
                                        <p:attrNameLst>
                                          <p:attrName>style.visibility</p:attrName>
                                        </p:attrNameLst>
                                      </p:cBhvr>
                                      <p:to>
                                        <p:strVal val="visible"/>
                                      </p:to>
                                    </p:set>
                                    <p:animEffect transition="in" filter="wipe(left)">
                                      <p:cBhvr>
                                        <p:cTn id="75" dur="500"/>
                                        <p:tgtEl>
                                          <p:spTgt spid="6">
                                            <p:graphicEl>
                                              <a:dgm id="{FBC10C88-0354-474E-AFEA-F4571F1C7C34}"/>
                                            </p:graphicEl>
                                          </p:spTgt>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6">
                                            <p:graphicEl>
                                              <a:dgm id="{EA19E811-27F4-47C7-9F37-9E6B664A385C}"/>
                                            </p:graphicEl>
                                          </p:spTgt>
                                        </p:tgtEl>
                                        <p:attrNameLst>
                                          <p:attrName>style.visibility</p:attrName>
                                        </p:attrNameLst>
                                      </p:cBhvr>
                                      <p:to>
                                        <p:strVal val="visible"/>
                                      </p:to>
                                    </p:set>
                                    <p:animEffect transition="in" filter="wipe(left)">
                                      <p:cBhvr>
                                        <p:cTn id="78" dur="500"/>
                                        <p:tgtEl>
                                          <p:spTgt spid="6">
                                            <p:graphicEl>
                                              <a:dgm id="{EA19E811-27F4-47C7-9F37-9E6B664A385C}"/>
                                            </p:graphicEl>
                                          </p:spTgt>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6">
                                            <p:graphicEl>
                                              <a:dgm id="{A898BA1C-C94B-4B8C-A73B-0239FB3EEF0F}"/>
                                            </p:graphicEl>
                                          </p:spTgt>
                                        </p:tgtEl>
                                        <p:attrNameLst>
                                          <p:attrName>style.visibility</p:attrName>
                                        </p:attrNameLst>
                                      </p:cBhvr>
                                      <p:to>
                                        <p:strVal val="visible"/>
                                      </p:to>
                                    </p:set>
                                    <p:animEffect transition="in" filter="wipe(left)">
                                      <p:cBhvr>
                                        <p:cTn id="81" dur="500"/>
                                        <p:tgtEl>
                                          <p:spTgt spid="6">
                                            <p:graphicEl>
                                              <a:dgm id="{A898BA1C-C94B-4B8C-A73B-0239FB3EEF0F}"/>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6">
                                            <p:graphicEl>
                                              <a:dgm id="{6EC9D79A-8877-437A-8ACE-324582F10EAD}"/>
                                            </p:graphicEl>
                                          </p:spTgt>
                                        </p:tgtEl>
                                        <p:attrNameLst>
                                          <p:attrName>style.visibility</p:attrName>
                                        </p:attrNameLst>
                                      </p:cBhvr>
                                      <p:to>
                                        <p:strVal val="visible"/>
                                      </p:to>
                                    </p:set>
                                    <p:animEffect transition="in" filter="wipe(left)">
                                      <p:cBhvr>
                                        <p:cTn id="84" dur="500"/>
                                        <p:tgtEl>
                                          <p:spTgt spid="6">
                                            <p:graphicEl>
                                              <a:dgm id="{6EC9D79A-8877-437A-8ACE-324582F10EAD}"/>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6">
                                            <p:graphicEl>
                                              <a:dgm id="{8A1A8D42-56EE-4C91-B168-C7738FD87684}"/>
                                            </p:graphicEl>
                                          </p:spTgt>
                                        </p:tgtEl>
                                        <p:attrNameLst>
                                          <p:attrName>style.visibility</p:attrName>
                                        </p:attrNameLst>
                                      </p:cBhvr>
                                      <p:to>
                                        <p:strVal val="visible"/>
                                      </p:to>
                                    </p:set>
                                    <p:animEffect transition="in" filter="wipe(left)">
                                      <p:cBhvr>
                                        <p:cTn id="87" dur="500"/>
                                        <p:tgtEl>
                                          <p:spTgt spid="6">
                                            <p:graphicEl>
                                              <a:dgm id="{8A1A8D42-56EE-4C91-B168-C7738FD87684}"/>
                                            </p:graphicEl>
                                          </p:spTgt>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6">
                                            <p:graphicEl>
                                              <a:dgm id="{AF5576C8-77C8-4966-B0EA-9D00BB4614D6}"/>
                                            </p:graphicEl>
                                          </p:spTgt>
                                        </p:tgtEl>
                                        <p:attrNameLst>
                                          <p:attrName>style.visibility</p:attrName>
                                        </p:attrNameLst>
                                      </p:cBhvr>
                                      <p:to>
                                        <p:strVal val="visible"/>
                                      </p:to>
                                    </p:set>
                                    <p:animEffect transition="in" filter="wipe(left)">
                                      <p:cBhvr>
                                        <p:cTn id="90" dur="500"/>
                                        <p:tgtEl>
                                          <p:spTgt spid="6">
                                            <p:graphicEl>
                                              <a:dgm id="{AF5576C8-77C8-4966-B0EA-9D00BB4614D6}"/>
                                            </p:graphicEl>
                                          </p:spTgt>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6">
                                            <p:graphicEl>
                                              <a:dgm id="{4697ADB5-6907-476B-AFF5-2A121FD9AF8D}"/>
                                            </p:graphicEl>
                                          </p:spTgt>
                                        </p:tgtEl>
                                        <p:attrNameLst>
                                          <p:attrName>style.visibility</p:attrName>
                                        </p:attrNameLst>
                                      </p:cBhvr>
                                      <p:to>
                                        <p:strVal val="visible"/>
                                      </p:to>
                                    </p:set>
                                    <p:animEffect transition="in" filter="wipe(left)">
                                      <p:cBhvr>
                                        <p:cTn id="93" dur="500"/>
                                        <p:tgtEl>
                                          <p:spTgt spid="6">
                                            <p:graphicEl>
                                              <a:dgm id="{4697ADB5-6907-476B-AFF5-2A121FD9AF8D}"/>
                                            </p:graphicEl>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6">
                                            <p:graphicEl>
                                              <a:dgm id="{BEB05ACB-67C2-4950-966F-93536DD7E517}"/>
                                            </p:graphicEl>
                                          </p:spTgt>
                                        </p:tgtEl>
                                        <p:attrNameLst>
                                          <p:attrName>style.visibility</p:attrName>
                                        </p:attrNameLst>
                                      </p:cBhvr>
                                      <p:to>
                                        <p:strVal val="visible"/>
                                      </p:to>
                                    </p:set>
                                    <p:animEffect transition="in" filter="wipe(left)">
                                      <p:cBhvr>
                                        <p:cTn id="96" dur="500"/>
                                        <p:tgtEl>
                                          <p:spTgt spid="6">
                                            <p:graphicEl>
                                              <a:dgm id="{BEB05ACB-67C2-4950-966F-93536DD7E517}"/>
                                            </p:graphic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6">
                                            <p:graphicEl>
                                              <a:dgm id="{36B8C244-1E68-4811-80F7-641D5C84FC4F}"/>
                                            </p:graphicEl>
                                          </p:spTgt>
                                        </p:tgtEl>
                                        <p:attrNameLst>
                                          <p:attrName>style.visibility</p:attrName>
                                        </p:attrNameLst>
                                      </p:cBhvr>
                                      <p:to>
                                        <p:strVal val="visible"/>
                                      </p:to>
                                    </p:set>
                                    <p:animEffect transition="in" filter="wipe(left)">
                                      <p:cBhvr>
                                        <p:cTn id="99" dur="500"/>
                                        <p:tgtEl>
                                          <p:spTgt spid="6">
                                            <p:graphicEl>
                                              <a:dgm id="{36B8C244-1E68-4811-80F7-641D5C84FC4F}"/>
                                            </p:graphicEl>
                                          </p:spTgt>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6">
                                            <p:graphicEl>
                                              <a:dgm id="{35FC1D94-690A-410A-B66E-1CE72D346562}"/>
                                            </p:graphicEl>
                                          </p:spTgt>
                                        </p:tgtEl>
                                        <p:attrNameLst>
                                          <p:attrName>style.visibility</p:attrName>
                                        </p:attrNameLst>
                                      </p:cBhvr>
                                      <p:to>
                                        <p:strVal val="visible"/>
                                      </p:to>
                                    </p:set>
                                    <p:animEffect transition="in" filter="wipe(left)">
                                      <p:cBhvr>
                                        <p:cTn id="102" dur="500"/>
                                        <p:tgtEl>
                                          <p:spTgt spid="6">
                                            <p:graphicEl>
                                              <a:dgm id="{35FC1D94-690A-410A-B66E-1CE72D346562}"/>
                                            </p:graphicEl>
                                          </p:spTgt>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6">
                                            <p:graphicEl>
                                              <a:dgm id="{AB52F1D0-BFE7-4986-8E19-7C2472E5B997}"/>
                                            </p:graphicEl>
                                          </p:spTgt>
                                        </p:tgtEl>
                                        <p:attrNameLst>
                                          <p:attrName>style.visibility</p:attrName>
                                        </p:attrNameLst>
                                      </p:cBhvr>
                                      <p:to>
                                        <p:strVal val="visible"/>
                                      </p:to>
                                    </p:set>
                                    <p:animEffect transition="in" filter="wipe(left)">
                                      <p:cBhvr>
                                        <p:cTn id="105" dur="500"/>
                                        <p:tgtEl>
                                          <p:spTgt spid="6">
                                            <p:graphicEl>
                                              <a:dgm id="{AB52F1D0-BFE7-4986-8E19-7C2472E5B997}"/>
                                            </p:graphicEl>
                                          </p:spTgt>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6">
                                            <p:graphicEl>
                                              <a:dgm id="{27DF279B-F5E9-4AA9-9FD9-5428AF8F2932}"/>
                                            </p:graphicEl>
                                          </p:spTgt>
                                        </p:tgtEl>
                                        <p:attrNameLst>
                                          <p:attrName>style.visibility</p:attrName>
                                        </p:attrNameLst>
                                      </p:cBhvr>
                                      <p:to>
                                        <p:strVal val="visible"/>
                                      </p:to>
                                    </p:set>
                                    <p:animEffect transition="in" filter="wipe(left)">
                                      <p:cBhvr>
                                        <p:cTn id="108" dur="500"/>
                                        <p:tgtEl>
                                          <p:spTgt spid="6">
                                            <p:graphicEl>
                                              <a:dgm id="{27DF279B-F5E9-4AA9-9FD9-5428AF8F2932}"/>
                                            </p:graphicEl>
                                          </p:spTgt>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6">
                                            <p:graphicEl>
                                              <a:dgm id="{A38F977F-DBAC-4FD0-AB91-D903127AFEE9}"/>
                                            </p:graphicEl>
                                          </p:spTgt>
                                        </p:tgtEl>
                                        <p:attrNameLst>
                                          <p:attrName>style.visibility</p:attrName>
                                        </p:attrNameLst>
                                      </p:cBhvr>
                                      <p:to>
                                        <p:strVal val="visible"/>
                                      </p:to>
                                    </p:set>
                                    <p:animEffect transition="in" filter="wipe(left)">
                                      <p:cBhvr>
                                        <p:cTn id="111" dur="500"/>
                                        <p:tgtEl>
                                          <p:spTgt spid="6">
                                            <p:graphicEl>
                                              <a:dgm id="{A38F977F-DBAC-4FD0-AB91-D903127AFEE9}"/>
                                            </p:graphicEl>
                                          </p:spTgt>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6">
                                            <p:graphicEl>
                                              <a:dgm id="{4CBE3C59-6F80-453A-8388-E8AE177CD83D}"/>
                                            </p:graphicEl>
                                          </p:spTgt>
                                        </p:tgtEl>
                                        <p:attrNameLst>
                                          <p:attrName>style.visibility</p:attrName>
                                        </p:attrNameLst>
                                      </p:cBhvr>
                                      <p:to>
                                        <p:strVal val="visible"/>
                                      </p:to>
                                    </p:set>
                                    <p:animEffect transition="in" filter="wipe(left)">
                                      <p:cBhvr>
                                        <p:cTn id="114" dur="500"/>
                                        <p:tgtEl>
                                          <p:spTgt spid="6">
                                            <p:graphicEl>
                                              <a:dgm id="{4CBE3C59-6F80-453A-8388-E8AE177CD83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p:bldSub>
          <a:bldDgm bld="lvlAtOnc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dirty="0"/>
              <a:t>BÖLÜM-2</a:t>
            </a:r>
            <a:br>
              <a:rPr lang="tr-TR" dirty="0"/>
            </a:br>
            <a:r>
              <a:rPr lang="tr-TR" sz="3600" dirty="0"/>
              <a:t>BİYOMALZEMELER</a:t>
            </a:r>
          </a:p>
        </p:txBody>
      </p:sp>
      <p:sp>
        <p:nvSpPr>
          <p:cNvPr id="5" name="Metin Yer Tutucusu 4"/>
          <p:cNvSpPr>
            <a:spLocks noGrp="1"/>
          </p:cNvSpPr>
          <p:nvPr>
            <p:ph type="body" idx="1"/>
          </p:nvPr>
        </p:nvSpPr>
        <p:spPr>
          <a:xfrm>
            <a:off x="2165774" y="5020056"/>
            <a:ext cx="9052560" cy="1538788"/>
          </a:xfrm>
        </p:spPr>
        <p:txBody>
          <a:bodyPr>
            <a:noAutofit/>
          </a:bodyPr>
          <a:lstStyle/>
          <a:p>
            <a:pPr lvl="2"/>
            <a:r>
              <a:rPr lang="tr-TR" dirty="0" err="1"/>
              <a:t>Biyomalzeme</a:t>
            </a:r>
            <a:r>
              <a:rPr lang="tr-TR" dirty="0"/>
              <a:t> Çeşitleri</a:t>
            </a:r>
          </a:p>
          <a:p>
            <a:pPr lvl="3"/>
            <a:r>
              <a:rPr lang="tr-TR" dirty="0" err="1"/>
              <a:t>Biyometaller</a:t>
            </a:r>
            <a:endParaRPr lang="tr-TR" dirty="0"/>
          </a:p>
          <a:p>
            <a:pPr lvl="3"/>
            <a:r>
              <a:rPr lang="tr-TR" dirty="0" err="1"/>
              <a:t>Biyoseramikler</a:t>
            </a:r>
            <a:endParaRPr lang="tr-TR" dirty="0"/>
          </a:p>
          <a:p>
            <a:pPr lvl="3"/>
            <a:r>
              <a:rPr lang="tr-TR" dirty="0" err="1"/>
              <a:t>Biyopolimerler</a:t>
            </a:r>
            <a:endParaRPr lang="tr-TR" dirty="0"/>
          </a:p>
          <a:p>
            <a:pPr lvl="3"/>
            <a:r>
              <a:rPr lang="tr-TR" dirty="0" err="1"/>
              <a:t>Biyokompozitler</a:t>
            </a:r>
            <a:endParaRPr lang="tr-TR" dirty="0"/>
          </a:p>
          <a:p>
            <a:pPr lvl="2"/>
            <a:r>
              <a:rPr lang="tr-TR" dirty="0" err="1"/>
              <a:t>Biyomalzeme</a:t>
            </a:r>
            <a:r>
              <a:rPr lang="tr-TR" dirty="0"/>
              <a:t> Uygulamaları</a:t>
            </a:r>
          </a:p>
        </p:txBody>
      </p:sp>
      <p:sp>
        <p:nvSpPr>
          <p:cNvPr id="2" name="Veri Yer Tutucusu 1">
            <a:extLst>
              <a:ext uri="{FF2B5EF4-FFF2-40B4-BE49-F238E27FC236}">
                <a16:creationId xmlns:a16="http://schemas.microsoft.com/office/drawing/2014/main" id="{944ADB8E-FDF4-FE86-9D59-F02890B1FE1C}"/>
              </a:ext>
            </a:extLst>
          </p:cNvPr>
          <p:cNvSpPr>
            <a:spLocks noGrp="1"/>
          </p:cNvSpPr>
          <p:nvPr>
            <p:ph type="dt" sz="half" idx="10"/>
          </p:nvPr>
        </p:nvSpPr>
        <p:spPr/>
        <p:txBody>
          <a:bodyPr/>
          <a:lstStyle/>
          <a:p>
            <a:r>
              <a:rPr lang="tr-TR"/>
              <a:t>06.03.2023</a:t>
            </a:r>
          </a:p>
        </p:txBody>
      </p:sp>
      <p:sp>
        <p:nvSpPr>
          <p:cNvPr id="3" name="Alt Bilgi Yer Tutucusu 2">
            <a:extLst>
              <a:ext uri="{FF2B5EF4-FFF2-40B4-BE49-F238E27FC236}">
                <a16:creationId xmlns:a16="http://schemas.microsoft.com/office/drawing/2014/main" id="{A64E54D0-35C5-8065-9077-412A4615542B}"/>
              </a:ext>
            </a:extLst>
          </p:cNvPr>
          <p:cNvSpPr>
            <a:spLocks noGrp="1"/>
          </p:cNvSpPr>
          <p:nvPr>
            <p:ph type="ftr" sz="quarter" idx="11"/>
          </p:nvPr>
        </p:nvSpPr>
        <p:spPr>
          <a:xfrm>
            <a:off x="252308" y="6376281"/>
            <a:ext cx="6327648" cy="365125"/>
          </a:xfrm>
        </p:spPr>
        <p:txBody>
          <a:bodyPr/>
          <a:lstStyle/>
          <a:p>
            <a:r>
              <a:rPr lang="tr-TR"/>
              <a:t>Biyomedikal Teknoloji_Ders#2</a:t>
            </a:r>
            <a:endParaRPr lang="tr-TR" dirty="0"/>
          </a:p>
        </p:txBody>
      </p:sp>
    </p:spTree>
    <p:extLst>
      <p:ext uri="{BB962C8B-B14F-4D97-AF65-F5344CB8AC3E}">
        <p14:creationId xmlns:p14="http://schemas.microsoft.com/office/powerpoint/2010/main" val="567773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p:txBody>
          <a:bodyPr/>
          <a:lstStyle/>
          <a:p>
            <a:r>
              <a:rPr lang="tr-TR" dirty="0" err="1"/>
              <a:t>Biyomalzeme</a:t>
            </a:r>
            <a:r>
              <a:rPr lang="tr-TR" dirty="0"/>
              <a:t> nedir?</a:t>
            </a:r>
          </a:p>
        </p:txBody>
      </p:sp>
      <p:sp>
        <p:nvSpPr>
          <p:cNvPr id="8" name="İçerik Yer Tutucusu 7"/>
          <p:cNvSpPr>
            <a:spLocks noGrp="1"/>
          </p:cNvSpPr>
          <p:nvPr>
            <p:ph idx="1"/>
          </p:nvPr>
        </p:nvSpPr>
        <p:spPr>
          <a:xfrm>
            <a:off x="1069848" y="2121408"/>
            <a:ext cx="3680572" cy="4050792"/>
          </a:xfrm>
        </p:spPr>
        <p:txBody>
          <a:bodyPr>
            <a:normAutofit fontScale="92500" lnSpcReduction="10000"/>
          </a:bodyPr>
          <a:lstStyle/>
          <a:p>
            <a:r>
              <a:rPr lang="tr-TR" b="1" dirty="0" err="1">
                <a:solidFill>
                  <a:schemeClr val="accent2"/>
                </a:solidFill>
                <a:effectLst>
                  <a:outerShdw blurRad="38100" dist="38100" dir="2700000" algn="tl">
                    <a:srgbClr val="000000">
                      <a:alpha val="43137"/>
                    </a:srgbClr>
                  </a:outerShdw>
                </a:effectLst>
              </a:rPr>
              <a:t>Biyomalzeme</a:t>
            </a:r>
            <a:r>
              <a:rPr lang="tr-TR" b="1" dirty="0">
                <a:solidFill>
                  <a:schemeClr val="accent2"/>
                </a:solidFill>
                <a:effectLst>
                  <a:outerShdw blurRad="38100" dist="38100" dir="2700000" algn="tl">
                    <a:srgbClr val="000000">
                      <a:alpha val="43137"/>
                    </a:srgbClr>
                  </a:outerShdw>
                </a:effectLst>
              </a:rPr>
              <a:t>: </a:t>
            </a:r>
            <a:r>
              <a:rPr lang="tr-TR" dirty="0"/>
              <a:t>Tıbbi amaçlar doğrultusunda biyolojik sistemler ile etkileşim içerisine girmek üzere </a:t>
            </a:r>
            <a:r>
              <a:rPr lang="tr-TR" b="1" u="sng" dirty="0">
                <a:effectLst>
                  <a:outerShdw blurRad="38100" dist="38100" dir="2700000" algn="tl">
                    <a:srgbClr val="000000">
                      <a:alpha val="43137"/>
                    </a:srgbClr>
                  </a:outerShdw>
                </a:effectLst>
              </a:rPr>
              <a:t>geliştirilen</a:t>
            </a:r>
            <a:r>
              <a:rPr lang="tr-TR" dirty="0"/>
              <a:t> ve </a:t>
            </a:r>
            <a:r>
              <a:rPr lang="tr-TR" b="1" u="sng" dirty="0">
                <a:effectLst>
                  <a:outerShdw blurRad="38100" dist="38100" dir="2700000" algn="tl">
                    <a:srgbClr val="000000">
                      <a:alpha val="43137"/>
                    </a:srgbClr>
                  </a:outerShdw>
                </a:effectLst>
              </a:rPr>
              <a:t>üretilen</a:t>
            </a:r>
            <a:r>
              <a:rPr lang="tr-TR" dirty="0"/>
              <a:t>,</a:t>
            </a:r>
          </a:p>
          <a:p>
            <a:pPr lvl="1"/>
            <a:r>
              <a:rPr lang="tr-TR" dirty="0"/>
              <a:t>Tanı/Teşhis veya </a:t>
            </a:r>
          </a:p>
          <a:p>
            <a:pPr lvl="1"/>
            <a:r>
              <a:rPr lang="tr-TR" dirty="0"/>
              <a:t>Tedavi/Destek </a:t>
            </a:r>
          </a:p>
          <a:p>
            <a:pPr marL="274320" lvl="1" indent="0">
              <a:buNone/>
            </a:pPr>
            <a:r>
              <a:rPr lang="tr-TR" dirty="0"/>
              <a:t>amaçları doğrultusunda kullanılan maddeler ve yapılardır.</a:t>
            </a:r>
          </a:p>
          <a:p>
            <a:r>
              <a:rPr lang="tr-TR" dirty="0" err="1"/>
              <a:t>Biyomalzemenin</a:t>
            </a:r>
            <a:r>
              <a:rPr lang="tr-TR" dirty="0"/>
              <a:t> vücut ile etkileşimi </a:t>
            </a:r>
            <a:r>
              <a:rPr lang="tr-TR" b="1" u="sng" dirty="0">
                <a:effectLst>
                  <a:outerShdw blurRad="38100" dist="38100" dir="2700000" algn="tl">
                    <a:srgbClr val="000000">
                      <a:alpha val="43137"/>
                    </a:srgbClr>
                  </a:outerShdw>
                </a:effectLst>
              </a:rPr>
              <a:t>kalıcı</a:t>
            </a:r>
            <a:r>
              <a:rPr lang="tr-TR" dirty="0"/>
              <a:t> veya </a:t>
            </a:r>
            <a:r>
              <a:rPr lang="tr-TR" b="1" u="sng" dirty="0">
                <a:effectLst>
                  <a:outerShdw blurRad="38100" dist="38100" dir="2700000" algn="tl">
                    <a:srgbClr val="000000">
                      <a:alpha val="43137"/>
                    </a:srgbClr>
                  </a:outerShdw>
                </a:effectLst>
              </a:rPr>
              <a:t>geçici süre</a:t>
            </a:r>
            <a:r>
              <a:rPr lang="tr-TR" dirty="0"/>
              <a:t> ile olabilir.</a:t>
            </a:r>
          </a:p>
          <a:p>
            <a:r>
              <a:rPr lang="tr-TR" dirty="0" err="1"/>
              <a:t>Biyomalzemeler</a:t>
            </a:r>
            <a:r>
              <a:rPr lang="tr-TR" dirty="0"/>
              <a:t> doğal ve yapay yollarla elde edilebilir.</a:t>
            </a:r>
          </a:p>
        </p:txBody>
      </p:sp>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graphicFrame>
        <p:nvGraphicFramePr>
          <p:cNvPr id="11" name="Diyagram 10"/>
          <p:cNvGraphicFramePr/>
          <p:nvPr>
            <p:extLst>
              <p:ext uri="{D42A27DB-BD31-4B8C-83A1-F6EECF244321}">
                <p14:modId xmlns:p14="http://schemas.microsoft.com/office/powerpoint/2010/main" val="2809185894"/>
              </p:ext>
            </p:extLst>
          </p:nvPr>
        </p:nvGraphicFramePr>
        <p:xfrm>
          <a:off x="3823207" y="847493"/>
          <a:ext cx="8253563" cy="5324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61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left)">
                                      <p:cBhvr>
                                        <p:cTn id="10" dur="500"/>
                                        <p:tgtEl>
                                          <p:spTgt spid="8">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left)">
                                      <p:cBhvr>
                                        <p:cTn id="13" dur="500"/>
                                        <p:tgtEl>
                                          <p:spTgt spid="8">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left)">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wipe(left)">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wipe(left)">
                                      <p:cBhvr>
                                        <p:cTn id="26" dur="5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grpId="0" nodeType="clickEffect">
                                  <p:stCondLst>
                                    <p:cond delay="0"/>
                                  </p:stCondLst>
                                  <p:childTnLst>
                                    <p:set>
                                      <p:cBhvr>
                                        <p:cTn id="30" dur="1" fill="hold">
                                          <p:stCondLst>
                                            <p:cond delay="0"/>
                                          </p:stCondLst>
                                        </p:cTn>
                                        <p:tgtEl>
                                          <p:spTgt spid="11">
                                            <p:graphicEl>
                                              <a:dgm id="{244A99DD-43BE-4823-8275-894EC95D17AD}"/>
                                            </p:graphicEl>
                                          </p:spTgt>
                                        </p:tgtEl>
                                        <p:attrNameLst>
                                          <p:attrName>style.visibility</p:attrName>
                                        </p:attrNameLst>
                                      </p:cBhvr>
                                      <p:to>
                                        <p:strVal val="visible"/>
                                      </p:to>
                                    </p:set>
                                    <p:animEffect transition="in" filter="circle(out)">
                                      <p:cBhvr>
                                        <p:cTn id="31" dur="2000"/>
                                        <p:tgtEl>
                                          <p:spTgt spid="11">
                                            <p:graphicEl>
                                              <a:dgm id="{244A99DD-43BE-4823-8275-894EC95D17A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graphicEl>
                                              <a:dgm id="{A199F9DA-19A4-4D5C-A53E-4466C09AE4DB}"/>
                                            </p:graphicEl>
                                          </p:spTgt>
                                        </p:tgtEl>
                                        <p:attrNameLst>
                                          <p:attrName>style.visibility</p:attrName>
                                        </p:attrNameLst>
                                      </p:cBhvr>
                                      <p:to>
                                        <p:strVal val="visible"/>
                                      </p:to>
                                    </p:set>
                                    <p:animEffect transition="in" filter="wipe(down)">
                                      <p:cBhvr>
                                        <p:cTn id="36" dur="500"/>
                                        <p:tgtEl>
                                          <p:spTgt spid="11">
                                            <p:graphicEl>
                                              <a:dgm id="{A199F9DA-19A4-4D5C-A53E-4466C09AE4DB}"/>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graphicEl>
                                              <a:dgm id="{8A58C9AC-41FB-4E6D-85B2-7B2B269AFBE4}"/>
                                            </p:graphicEl>
                                          </p:spTgt>
                                        </p:tgtEl>
                                        <p:attrNameLst>
                                          <p:attrName>style.visibility</p:attrName>
                                        </p:attrNameLst>
                                      </p:cBhvr>
                                      <p:to>
                                        <p:strVal val="visible"/>
                                      </p:to>
                                    </p:set>
                                    <p:animEffect transition="in" filter="wipe(down)">
                                      <p:cBhvr>
                                        <p:cTn id="39" dur="500"/>
                                        <p:tgtEl>
                                          <p:spTgt spid="11">
                                            <p:graphicEl>
                                              <a:dgm id="{8A58C9AC-41FB-4E6D-85B2-7B2B269AFBE4}"/>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graphicEl>
                                              <a:dgm id="{BCCEE225-F6CE-4ACD-97E9-C5DC42C94436}"/>
                                            </p:graphicEl>
                                          </p:spTgt>
                                        </p:tgtEl>
                                        <p:attrNameLst>
                                          <p:attrName>style.visibility</p:attrName>
                                        </p:attrNameLst>
                                      </p:cBhvr>
                                      <p:to>
                                        <p:strVal val="visible"/>
                                      </p:to>
                                    </p:set>
                                    <p:animEffect transition="in" filter="wipe(left)">
                                      <p:cBhvr>
                                        <p:cTn id="44" dur="500"/>
                                        <p:tgtEl>
                                          <p:spTgt spid="11">
                                            <p:graphicEl>
                                              <a:dgm id="{BCCEE225-F6CE-4ACD-97E9-C5DC42C94436}"/>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1">
                                            <p:graphicEl>
                                              <a:dgm id="{D5F83421-AC89-4C34-8F4D-8761FE5CE804}"/>
                                            </p:graphicEl>
                                          </p:spTgt>
                                        </p:tgtEl>
                                        <p:attrNameLst>
                                          <p:attrName>style.visibility</p:attrName>
                                        </p:attrNameLst>
                                      </p:cBhvr>
                                      <p:to>
                                        <p:strVal val="visible"/>
                                      </p:to>
                                    </p:set>
                                    <p:animEffect transition="in" filter="wipe(left)">
                                      <p:cBhvr>
                                        <p:cTn id="47" dur="500"/>
                                        <p:tgtEl>
                                          <p:spTgt spid="11">
                                            <p:graphicEl>
                                              <a:dgm id="{D5F83421-AC89-4C34-8F4D-8761FE5CE80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
                                            <p:graphicEl>
                                              <a:dgm id="{03D3F666-FC26-424F-B1CF-45AA79E7FC4A}"/>
                                            </p:graphicEl>
                                          </p:spTgt>
                                        </p:tgtEl>
                                        <p:attrNameLst>
                                          <p:attrName>style.visibility</p:attrName>
                                        </p:attrNameLst>
                                      </p:cBhvr>
                                      <p:to>
                                        <p:strVal val="visible"/>
                                      </p:to>
                                    </p:set>
                                    <p:animEffect transition="in" filter="wipe(up)">
                                      <p:cBhvr>
                                        <p:cTn id="52" dur="500"/>
                                        <p:tgtEl>
                                          <p:spTgt spid="11">
                                            <p:graphicEl>
                                              <a:dgm id="{03D3F666-FC26-424F-B1CF-45AA79E7FC4A}"/>
                                            </p:graphic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
                                            <p:graphicEl>
                                              <a:dgm id="{E933F5E4-5D0E-4182-8706-754944F4BB90}"/>
                                            </p:graphicEl>
                                          </p:spTgt>
                                        </p:tgtEl>
                                        <p:attrNameLst>
                                          <p:attrName>style.visibility</p:attrName>
                                        </p:attrNameLst>
                                      </p:cBhvr>
                                      <p:to>
                                        <p:strVal val="visible"/>
                                      </p:to>
                                    </p:set>
                                    <p:animEffect transition="in" filter="wipe(up)">
                                      <p:cBhvr>
                                        <p:cTn id="55" dur="500"/>
                                        <p:tgtEl>
                                          <p:spTgt spid="11">
                                            <p:graphicEl>
                                              <a:dgm id="{E933F5E4-5D0E-4182-8706-754944F4BB9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11">
                                            <p:graphicEl>
                                              <a:dgm id="{B8A3DE7B-6E4B-429C-B219-7FA9F413E949}"/>
                                            </p:graphicEl>
                                          </p:spTgt>
                                        </p:tgtEl>
                                        <p:attrNameLst>
                                          <p:attrName>style.visibility</p:attrName>
                                        </p:attrNameLst>
                                      </p:cBhvr>
                                      <p:to>
                                        <p:strVal val="visible"/>
                                      </p:to>
                                    </p:set>
                                    <p:animEffect transition="in" filter="wipe(right)">
                                      <p:cBhvr>
                                        <p:cTn id="60" dur="500"/>
                                        <p:tgtEl>
                                          <p:spTgt spid="11">
                                            <p:graphicEl>
                                              <a:dgm id="{B8A3DE7B-6E4B-429C-B219-7FA9F413E949}"/>
                                            </p:graphicEl>
                                          </p:spTgt>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11">
                                            <p:graphicEl>
                                              <a:dgm id="{78F2473A-8840-4DB6-9D0E-41E4D0D6B283}"/>
                                            </p:graphicEl>
                                          </p:spTgt>
                                        </p:tgtEl>
                                        <p:attrNameLst>
                                          <p:attrName>style.visibility</p:attrName>
                                        </p:attrNameLst>
                                      </p:cBhvr>
                                      <p:to>
                                        <p:strVal val="visible"/>
                                      </p:to>
                                    </p:set>
                                    <p:animEffect transition="in" filter="wipe(right)">
                                      <p:cBhvr>
                                        <p:cTn id="63" dur="500"/>
                                        <p:tgtEl>
                                          <p:spTgt spid="11">
                                            <p:graphicEl>
                                              <a:dgm id="{78F2473A-8840-4DB6-9D0E-41E4D0D6B2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Graphic spid="11" grpId="0" uiExpand="1">
        <p:bldSub>
          <a:bldDgm bld="lvl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Resim 21"/>
          <p:cNvPicPr>
            <a:picLocks noChangeAspect="1"/>
          </p:cNvPicPr>
          <p:nvPr/>
        </p:nvPicPr>
        <p:blipFill>
          <a:blip r:embed="rId2"/>
          <a:stretch>
            <a:fillRect/>
          </a:stretch>
        </p:blipFill>
        <p:spPr>
          <a:xfrm>
            <a:off x="9735541" y="5038885"/>
            <a:ext cx="1862954" cy="1149592"/>
          </a:xfrm>
          <a:prstGeom prst="rect">
            <a:avLst/>
          </a:prstGeom>
        </p:spPr>
      </p:pic>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pic>
        <p:nvPicPr>
          <p:cNvPr id="7" name="Resim 6"/>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3448" y1="4199" x2="3120" y2="96850"/>
                        <a14:foregroundMark x1="12808" y1="4724" x2="13629" y2="95276"/>
                        <a14:foregroundMark x1="28571" y1="7087" x2="26601" y2="96063"/>
                        <a14:foregroundMark x1="44335" y1="3937" x2="45320" y2="99738"/>
                        <a14:foregroundMark x1="53530" y1="12861" x2="56322" y2="97900"/>
                        <a14:foregroundMark x1="64204" y1="10236" x2="68473" y2="94488"/>
                        <a14:foregroundMark x1="73399" y1="19948" x2="80296" y2="97638"/>
                        <a14:foregroundMark x1="90312" y1="17323" x2="99343" y2="87927"/>
                        <a14:foregroundMark x1="5255" y1="15223" x2="99179" y2="17323"/>
                        <a14:foregroundMark x1="4105" y1="37270" x2="95567" y2="35696"/>
                        <a14:foregroundMark x1="5911" y1="50131" x2="97209" y2="49869"/>
                        <a14:foregroundMark x1="6076" y1="59055" x2="97209" y2="61942"/>
                        <a14:foregroundMark x1="8539" y1="78740" x2="98851" y2="70866"/>
                        <a14:foregroundMark x1="6732" y1="93701" x2="97537" y2="85827"/>
                        <a14:foregroundMark x1="9195" y1="7612" x2="7225" y2="93176"/>
                        <a14:foregroundMark x1="15271" y1="7349" x2="15107" y2="95801"/>
                        <a14:foregroundMark x1="24302" y1="6562" x2="21839" y2="98688"/>
                        <a14:foregroundMark x1="20033" y1="34383" x2="19376" y2="75853"/>
                        <a14:foregroundMark x1="38916" y1="7349" x2="61084" y2="98950"/>
                        <a14:foregroundMark x1="48768" y1="9449" x2="49918" y2="96588"/>
                        <a14:foregroundMark x1="1314" y1="5249" x2="95074" y2="4987"/>
                        <a14:foregroundMark x1="80788" y1="7874" x2="78489" y2="96588"/>
                        <a14:foregroundMark x1="71264" y1="25459" x2="71757" y2="77690"/>
                        <a14:foregroundMark x1="76190" y1="20210" x2="81938" y2="65354"/>
                        <a14:foregroundMark x1="85386" y1="12861" x2="91461" y2="68766"/>
                        <a14:foregroundMark x1="90312" y1="7349" x2="98358" y2="64567"/>
                        <a14:foregroundMark x1="58785" y1="94488" x2="97044" y2="93438"/>
                        <a14:foregroundMark x1="66502" y1="28609" x2="72250" y2="69816"/>
                        <a14:foregroundMark x1="71757" y1="87664" x2="94745" y2="57480"/>
                        <a14:foregroundMark x1="96552" y1="59055" x2="90805" y2="71654"/>
                        <a14:foregroundMark x1="89327" y1="40945" x2="98851" y2="25197"/>
                        <a14:foregroundMark x1="96223" y1="26509" x2="99836" y2="48031"/>
                        <a14:foregroundMark x1="82266" y1="90551" x2="94253" y2="99738"/>
                        <a14:foregroundMark x1="5583" y1="34121" x2="12315" y2="79528"/>
                        <a14:backgroundMark x1="42036" y1="54331" x2="55829" y2="54856"/>
                      </a14:backgroundRemoval>
                    </a14:imgEffect>
                  </a14:imgLayer>
                </a14:imgProps>
              </a:ext>
            </a:extLst>
          </a:blip>
          <a:srcRect r="55118"/>
          <a:stretch/>
        </p:blipFill>
        <p:spPr>
          <a:xfrm>
            <a:off x="2131896" y="255958"/>
            <a:ext cx="2347057" cy="3271586"/>
          </a:xfrm>
          <a:prstGeom prst="rect">
            <a:avLst/>
          </a:prstGeom>
        </p:spPr>
      </p:pic>
      <p:pic>
        <p:nvPicPr>
          <p:cNvPr id="8" name="Picture 4" descr="Triangle Piercing - Kısmet by Milka Türkiy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90014" y="140369"/>
            <a:ext cx="2084581" cy="20845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0" descr="5 Myths You Shouldn't Believe About Cochlear Implants – Cleveland Clini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206" y="2051567"/>
            <a:ext cx="2084580" cy="1442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Dental Braces | Teeth Braces Cost, Procedure, Types"/>
          <p:cNvPicPr>
            <a:picLocks noChangeAspect="1" noChangeArrowheads="1"/>
          </p:cNvPicPr>
          <p:nvPr/>
        </p:nvPicPr>
        <p:blipFill rotWithShape="1">
          <a:blip r:embed="rId7">
            <a:extLst>
              <a:ext uri="{28A0092B-C50C-407E-A947-70E740481C1C}">
                <a14:useLocalDpi xmlns:a14="http://schemas.microsoft.com/office/drawing/2010/main" val="0"/>
              </a:ext>
            </a:extLst>
          </a:blip>
          <a:srcRect r="49967"/>
          <a:stretch/>
        </p:blipFill>
        <p:spPr bwMode="auto">
          <a:xfrm>
            <a:off x="6393551" y="696142"/>
            <a:ext cx="1452270" cy="15500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Tooth Piercing | Teeth jewelry, Tooth gem, Diamond teet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2853" y="1102843"/>
            <a:ext cx="1779073" cy="2207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Resim 11"/>
          <p:cNvPicPr>
            <a:picLocks noChangeAspect="1"/>
          </p:cNvPicPr>
          <p:nvPr/>
        </p:nvPicPr>
        <p:blipFill rotWithShape="1">
          <a:blip r:embed="rId9">
            <a:extLst>
              <a:ext uri="{BEBA8EAE-BF5A-486C-A8C5-ECC9F3942E4B}">
                <a14:imgProps xmlns:a14="http://schemas.microsoft.com/office/drawing/2010/main">
                  <a14:imgLayer r:embed="rId4">
                    <a14:imgEffect>
                      <a14:backgroundRemoval t="0" b="100000" l="0" r="100000">
                        <a14:foregroundMark x1="3448" y1="4199" x2="3120" y2="96850"/>
                        <a14:foregroundMark x1="12808" y1="4724" x2="13629" y2="95276"/>
                        <a14:foregroundMark x1="28571" y1="7087" x2="26601" y2="96063"/>
                        <a14:foregroundMark x1="44335" y1="3937" x2="45320" y2="99738"/>
                        <a14:foregroundMark x1="53530" y1="12861" x2="56322" y2="97900"/>
                        <a14:foregroundMark x1="64204" y1="10236" x2="68473" y2="94488"/>
                        <a14:foregroundMark x1="73399" y1="19948" x2="80296" y2="97638"/>
                        <a14:foregroundMark x1="90312" y1="17323" x2="99343" y2="87927"/>
                        <a14:foregroundMark x1="5255" y1="15223" x2="99179" y2="17323"/>
                        <a14:foregroundMark x1="4105" y1="37270" x2="95567" y2="35696"/>
                        <a14:foregroundMark x1="5911" y1="50131" x2="97209" y2="49869"/>
                        <a14:foregroundMark x1="6076" y1="59055" x2="97209" y2="61942"/>
                        <a14:foregroundMark x1="8539" y1="78740" x2="98851" y2="70866"/>
                        <a14:foregroundMark x1="6732" y1="93701" x2="97537" y2="85827"/>
                        <a14:foregroundMark x1="9195" y1="7612" x2="7225" y2="93176"/>
                        <a14:foregroundMark x1="15271" y1="7349" x2="15107" y2="95801"/>
                        <a14:foregroundMark x1="24302" y1="6562" x2="21839" y2="98688"/>
                        <a14:foregroundMark x1="20033" y1="34383" x2="19376" y2="75853"/>
                        <a14:foregroundMark x1="38916" y1="7349" x2="61084" y2="98950"/>
                        <a14:foregroundMark x1="48768" y1="9449" x2="49918" y2="96588"/>
                        <a14:foregroundMark x1="1314" y1="5249" x2="95074" y2="4987"/>
                        <a14:foregroundMark x1="80788" y1="7874" x2="78489" y2="96588"/>
                        <a14:foregroundMark x1="71264" y1="25459" x2="71757" y2="77690"/>
                        <a14:foregroundMark x1="76190" y1="20210" x2="81938" y2="65354"/>
                        <a14:foregroundMark x1="85386" y1="12861" x2="91461" y2="68766"/>
                        <a14:foregroundMark x1="90312" y1="7349" x2="98358" y2="64567"/>
                        <a14:foregroundMark x1="58785" y1="94488" x2="97044" y2="93438"/>
                        <a14:foregroundMark x1="66502" y1="28609" x2="72250" y2="69816"/>
                        <a14:foregroundMark x1="71757" y1="87664" x2="94745" y2="57480"/>
                        <a14:foregroundMark x1="96552" y1="59055" x2="90805" y2="71654"/>
                        <a14:foregroundMark x1="89327" y1="40945" x2="98851" y2="25197"/>
                        <a14:foregroundMark x1="96223" y1="26509" x2="99836" y2="48031"/>
                        <a14:foregroundMark x1="82266" y1="90551" x2="94253" y2="99738"/>
                        <a14:backgroundMark x1="38588" y1="8136" x2="44663" y2="44357"/>
                        <a14:backgroundMark x1="43021" y1="18110" x2="45156" y2="51444"/>
                        <a14:backgroundMark x1="40887" y1="11286" x2="42529" y2="50394"/>
                        <a14:backgroundMark x1="37110" y1="3412" x2="35961" y2="54593"/>
                        <a14:backgroundMark x1="37274" y1="30971" x2="40066" y2="46719"/>
                        <a14:backgroundMark x1="37438" y1="29659" x2="42857" y2="39108"/>
                        <a14:backgroundMark x1="39245" y1="24147" x2="48112" y2="24934"/>
                        <a14:backgroundMark x1="40394" y1="29396" x2="46305" y2="29396"/>
                        <a14:backgroundMark x1="39573" y1="30971" x2="47455" y2="33858"/>
                      </a14:backgroundRemoval>
                    </a14:imgEffect>
                  </a14:imgLayer>
                </a14:imgProps>
              </a:ext>
            </a:extLst>
          </a:blip>
          <a:srcRect l="41540" t="21064" r="-395" b="8977"/>
          <a:stretch/>
        </p:blipFill>
        <p:spPr>
          <a:xfrm>
            <a:off x="423529" y="3532205"/>
            <a:ext cx="3815884" cy="2837689"/>
          </a:xfrm>
          <a:prstGeom prst="rect">
            <a:avLst/>
          </a:prstGeom>
        </p:spPr>
      </p:pic>
      <p:pic>
        <p:nvPicPr>
          <p:cNvPr id="13" name="Picture 6" descr="Dental Braces | Teeth Braces Cost, Procedure, Types"/>
          <p:cNvPicPr>
            <a:picLocks noChangeAspect="1" noChangeArrowheads="1"/>
          </p:cNvPicPr>
          <p:nvPr/>
        </p:nvPicPr>
        <p:blipFill rotWithShape="1">
          <a:blip r:embed="rId7">
            <a:extLst>
              <a:ext uri="{28A0092B-C50C-407E-A947-70E740481C1C}">
                <a14:useLocalDpi xmlns:a14="http://schemas.microsoft.com/office/drawing/2010/main" val="0"/>
              </a:ext>
            </a:extLst>
          </a:blip>
          <a:srcRect l="50033" r="-1512"/>
          <a:stretch/>
        </p:blipFill>
        <p:spPr bwMode="auto">
          <a:xfrm>
            <a:off x="6391711" y="2099732"/>
            <a:ext cx="1494264" cy="15500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2" descr="What is Sea Shell Pearl? - Celovis Jewelry – Celovis Jeweller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1267" y="3527544"/>
            <a:ext cx="2587084" cy="1616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Mini-review of waste shell-derived materials' applications - Abarasi Hart,  2020"/>
          <p:cNvPicPr>
            <a:picLocks noChangeAspect="1" noChangeArrowheads="1"/>
          </p:cNvPicPr>
          <p:nvPr/>
        </p:nvPicPr>
        <p:blipFill rotWithShape="1">
          <a:blip r:embed="rId11">
            <a:extLst>
              <a:ext uri="{28A0092B-C50C-407E-A947-70E740481C1C}">
                <a14:useLocalDpi xmlns:a14="http://schemas.microsoft.com/office/drawing/2010/main" val="0"/>
              </a:ext>
            </a:extLst>
          </a:blip>
          <a:srcRect l="44990" t="5098" r="39468" b="77304"/>
          <a:stretch/>
        </p:blipFill>
        <p:spPr bwMode="auto">
          <a:xfrm>
            <a:off x="6565360" y="5073467"/>
            <a:ext cx="1360620" cy="13818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ini-review of waste shell-derived materials' applications - Abarasi Hart,  2020"/>
          <p:cNvPicPr>
            <a:picLocks noChangeAspect="1" noChangeArrowheads="1"/>
          </p:cNvPicPr>
          <p:nvPr/>
        </p:nvPicPr>
        <p:blipFill rotWithShape="1">
          <a:blip r:embed="rId11">
            <a:extLst>
              <a:ext uri="{28A0092B-C50C-407E-A947-70E740481C1C}">
                <a14:useLocalDpi xmlns:a14="http://schemas.microsoft.com/office/drawing/2010/main" val="0"/>
              </a:ext>
            </a:extLst>
          </a:blip>
          <a:srcRect l="39435" t="67871" r="32882" b="11373"/>
          <a:stretch/>
        </p:blipFill>
        <p:spPr bwMode="auto">
          <a:xfrm>
            <a:off x="4688606" y="5211473"/>
            <a:ext cx="2039566" cy="1371569"/>
          </a:xfrm>
          <a:prstGeom prst="rect">
            <a:avLst/>
          </a:prstGeom>
          <a:noFill/>
          <a:extLst>
            <a:ext uri="{909E8E84-426E-40DD-AFC4-6F175D3DCCD1}">
              <a14:hiddenFill xmlns:a14="http://schemas.microsoft.com/office/drawing/2010/main">
                <a:solidFill>
                  <a:srgbClr val="FFFFFF"/>
                </a:solidFill>
              </a14:hiddenFill>
            </a:ext>
          </a:extLst>
        </p:spPr>
      </p:pic>
      <p:sp>
        <p:nvSpPr>
          <p:cNvPr id="15" name="Sağa Bükülü Ok 14"/>
          <p:cNvSpPr/>
          <p:nvPr/>
        </p:nvSpPr>
        <p:spPr>
          <a:xfrm>
            <a:off x="4629137" y="4678351"/>
            <a:ext cx="644260" cy="119499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6" name="Sağ Ok 15"/>
          <p:cNvSpPr/>
          <p:nvPr/>
        </p:nvSpPr>
        <p:spPr>
          <a:xfrm>
            <a:off x="6161214" y="5707733"/>
            <a:ext cx="587935" cy="334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12"/>
          <a:stretch>
            <a:fillRect/>
          </a:stretch>
        </p:blipFill>
        <p:spPr>
          <a:xfrm>
            <a:off x="7814394" y="1942722"/>
            <a:ext cx="1716481" cy="1307592"/>
          </a:xfrm>
          <a:prstGeom prst="rect">
            <a:avLst/>
          </a:prstGeom>
          <a:ln>
            <a:noFill/>
          </a:ln>
          <a:effectLst>
            <a:softEdge rad="112500"/>
          </a:effectLst>
        </p:spPr>
      </p:pic>
      <p:pic>
        <p:nvPicPr>
          <p:cNvPr id="4110" name="Picture 14" descr="PMMA (Polimetil Metakrilat), Bursa / Sentez Optimum Kimy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99203" y="200650"/>
            <a:ext cx="3293447" cy="18509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PMMA Contact Lenses - All About Vision"/>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363" t="18071" r="6950"/>
          <a:stretch/>
        </p:blipFill>
        <p:spPr bwMode="auto">
          <a:xfrm>
            <a:off x="9552244" y="1942722"/>
            <a:ext cx="2078924" cy="13075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2" name="Picture 16" descr="9F Gas Turbine AGP Upgrade | GE Gas Pow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5082" y="5329130"/>
            <a:ext cx="1656118" cy="90569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Dontalia.com - One-Stop-Shop for Dental, Ortho &amp; Lab needs COLADO® CC CoCr  ALLOY FOR CERAM/COMP 1000G | Dontal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79423" y="3427017"/>
            <a:ext cx="2991605" cy="19944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Metin kutusu 22"/>
          <p:cNvSpPr txBox="1"/>
          <p:nvPr/>
        </p:nvSpPr>
        <p:spPr>
          <a:xfrm>
            <a:off x="4377430" y="122486"/>
            <a:ext cx="3709176" cy="646331"/>
          </a:xfrm>
          <a:prstGeom prst="rect">
            <a:avLst/>
          </a:prstGeom>
          <a:noFill/>
        </p:spPr>
        <p:txBody>
          <a:bodyPr wrap="square" rtlCol="0">
            <a:spAutoFit/>
          </a:bodyPr>
          <a:lstStyle/>
          <a:p>
            <a:pPr algn="ctr"/>
            <a:r>
              <a:rPr lang="tr-TR" b="1" u="sng" dirty="0">
                <a:solidFill>
                  <a:schemeClr val="accent2"/>
                </a:solidFill>
                <a:effectLst>
                  <a:outerShdw blurRad="38100" dist="38100" dir="2700000" algn="tl">
                    <a:srgbClr val="000000">
                      <a:alpha val="43137"/>
                    </a:srgbClr>
                  </a:outerShdw>
                </a:effectLst>
              </a:rPr>
              <a:t>Vücut ile temas eden her malzeme </a:t>
            </a:r>
            <a:r>
              <a:rPr lang="tr-TR" b="1" u="sng" dirty="0" err="1">
                <a:solidFill>
                  <a:schemeClr val="accent2"/>
                </a:solidFill>
                <a:effectLst>
                  <a:outerShdw blurRad="38100" dist="38100" dir="2700000" algn="tl">
                    <a:srgbClr val="000000">
                      <a:alpha val="43137"/>
                    </a:srgbClr>
                  </a:outerShdw>
                </a:effectLst>
              </a:rPr>
              <a:t>biyomalzeme</a:t>
            </a:r>
            <a:r>
              <a:rPr lang="tr-TR" b="1" u="sng" dirty="0">
                <a:solidFill>
                  <a:schemeClr val="accent2"/>
                </a:solidFill>
                <a:effectLst>
                  <a:outerShdw blurRad="38100" dist="38100" dir="2700000" algn="tl">
                    <a:srgbClr val="000000">
                      <a:alpha val="43137"/>
                    </a:srgbClr>
                  </a:outerShdw>
                </a:effectLst>
              </a:rPr>
              <a:t> midir?</a:t>
            </a:r>
          </a:p>
        </p:txBody>
      </p:sp>
      <p:sp>
        <p:nvSpPr>
          <p:cNvPr id="30" name="Metin kutusu 29"/>
          <p:cNvSpPr txBox="1"/>
          <p:nvPr/>
        </p:nvSpPr>
        <p:spPr>
          <a:xfrm>
            <a:off x="8945017" y="272631"/>
            <a:ext cx="3709176" cy="369332"/>
          </a:xfrm>
          <a:prstGeom prst="rect">
            <a:avLst/>
          </a:prstGeom>
          <a:noFill/>
        </p:spPr>
        <p:txBody>
          <a:bodyPr wrap="square" rtlCol="0">
            <a:spAutoFit/>
          </a:bodyPr>
          <a:lstStyle/>
          <a:p>
            <a:pPr algn="ctr"/>
            <a:r>
              <a:rPr lang="tr-TR" b="1" u="sng" dirty="0">
                <a:solidFill>
                  <a:schemeClr val="bg1"/>
                </a:solidFill>
                <a:effectLst>
                  <a:outerShdw blurRad="38100" dist="38100" dir="2700000" algn="tl">
                    <a:srgbClr val="000000">
                      <a:alpha val="43137"/>
                    </a:srgbClr>
                  </a:outerShdw>
                </a:effectLst>
              </a:rPr>
              <a:t>PMMA</a:t>
            </a:r>
          </a:p>
        </p:txBody>
      </p:sp>
      <p:sp>
        <p:nvSpPr>
          <p:cNvPr id="31" name="Metin kutusu 30"/>
          <p:cNvSpPr txBox="1"/>
          <p:nvPr/>
        </p:nvSpPr>
        <p:spPr>
          <a:xfrm>
            <a:off x="9216440" y="3548893"/>
            <a:ext cx="3709176" cy="369332"/>
          </a:xfrm>
          <a:prstGeom prst="rect">
            <a:avLst/>
          </a:prstGeom>
          <a:noFill/>
        </p:spPr>
        <p:txBody>
          <a:bodyPr wrap="square" rtlCol="0">
            <a:spAutoFit/>
          </a:bodyPr>
          <a:lstStyle/>
          <a:p>
            <a:pPr algn="ctr"/>
            <a:r>
              <a:rPr lang="tr-TR" b="1" u="sng" dirty="0" err="1">
                <a:effectLst>
                  <a:outerShdw blurRad="38100" dist="38100" dir="2700000" algn="tl">
                    <a:srgbClr val="000000">
                      <a:alpha val="43137"/>
                    </a:srgbClr>
                  </a:outerShdw>
                </a:effectLst>
              </a:rPr>
              <a:t>CoCr</a:t>
            </a:r>
            <a:r>
              <a:rPr lang="tr-TR" b="1" u="sng" dirty="0">
                <a:effectLst>
                  <a:outerShdw blurRad="38100" dist="38100" dir="2700000" algn="tl">
                    <a:srgbClr val="000000">
                      <a:alpha val="43137"/>
                    </a:srgbClr>
                  </a:outerShdw>
                </a:effectLst>
              </a:rPr>
              <a:t> Alaşımı</a:t>
            </a:r>
          </a:p>
        </p:txBody>
      </p:sp>
      <p:sp>
        <p:nvSpPr>
          <p:cNvPr id="32" name="Sağ Ok 31"/>
          <p:cNvSpPr/>
          <p:nvPr/>
        </p:nvSpPr>
        <p:spPr>
          <a:xfrm rot="6715086">
            <a:off x="8550719" y="4952601"/>
            <a:ext cx="587935" cy="334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Sağ Ok 32"/>
          <p:cNvSpPr/>
          <p:nvPr/>
        </p:nvSpPr>
        <p:spPr>
          <a:xfrm rot="14884914" flipH="1">
            <a:off x="10072496" y="4906405"/>
            <a:ext cx="587935" cy="334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Metin kutusu 33"/>
          <p:cNvSpPr txBox="1"/>
          <p:nvPr/>
        </p:nvSpPr>
        <p:spPr>
          <a:xfrm>
            <a:off x="1736433" y="30152"/>
            <a:ext cx="303126" cy="830997"/>
          </a:xfrm>
          <a:prstGeom prst="rect">
            <a:avLst/>
          </a:prstGeom>
          <a:noFill/>
        </p:spPr>
        <p:txBody>
          <a:bodyPr wrap="square" rtlCol="0">
            <a:spAutoFit/>
          </a:bodyPr>
          <a:lstStyle/>
          <a:p>
            <a:pPr algn="ctr"/>
            <a:r>
              <a:rPr lang="tr-TR" sz="4800" b="1" dirty="0">
                <a:solidFill>
                  <a:srgbClr val="C0000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C00000"/>
              </a:solidFill>
              <a:effectLst>
                <a:outerShdw blurRad="38100" dist="38100" dir="2700000" algn="tl">
                  <a:srgbClr val="000000">
                    <a:alpha val="43137"/>
                  </a:srgbClr>
                </a:outerShdw>
              </a:effectLst>
            </a:endParaRPr>
          </a:p>
        </p:txBody>
      </p:sp>
      <p:sp>
        <p:nvSpPr>
          <p:cNvPr id="35" name="Metin kutusu 34"/>
          <p:cNvSpPr txBox="1"/>
          <p:nvPr/>
        </p:nvSpPr>
        <p:spPr>
          <a:xfrm>
            <a:off x="-70209" y="2731712"/>
            <a:ext cx="1154735" cy="830997"/>
          </a:xfrm>
          <a:prstGeom prst="rect">
            <a:avLst/>
          </a:prstGeom>
          <a:noFill/>
        </p:spPr>
        <p:txBody>
          <a:bodyPr wrap="square" rtlCol="0">
            <a:spAutoFit/>
          </a:bodyPr>
          <a:lstStyle/>
          <a:p>
            <a:pPr algn="ctr"/>
            <a:r>
              <a:rPr lang="tr-TR" sz="4800" b="1" dirty="0">
                <a:solidFill>
                  <a:srgbClr val="00B05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00B050"/>
              </a:solidFill>
              <a:effectLst>
                <a:outerShdw blurRad="38100" dist="38100" dir="2700000" algn="tl">
                  <a:srgbClr val="000000">
                    <a:alpha val="43137"/>
                  </a:srgbClr>
                </a:outerShdw>
              </a:effectLst>
            </a:endParaRPr>
          </a:p>
        </p:txBody>
      </p:sp>
      <p:sp>
        <p:nvSpPr>
          <p:cNvPr id="36" name="Metin kutusu 35"/>
          <p:cNvSpPr txBox="1"/>
          <p:nvPr/>
        </p:nvSpPr>
        <p:spPr>
          <a:xfrm>
            <a:off x="7056226" y="3451584"/>
            <a:ext cx="303126" cy="830997"/>
          </a:xfrm>
          <a:prstGeom prst="rect">
            <a:avLst/>
          </a:prstGeom>
          <a:noFill/>
        </p:spPr>
        <p:txBody>
          <a:bodyPr wrap="square" rtlCol="0">
            <a:spAutoFit/>
          </a:bodyPr>
          <a:lstStyle/>
          <a:p>
            <a:pPr algn="ctr"/>
            <a:r>
              <a:rPr lang="tr-TR" sz="4800" b="1" dirty="0">
                <a:solidFill>
                  <a:srgbClr val="C0000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C00000"/>
              </a:solidFill>
              <a:effectLst>
                <a:outerShdw blurRad="38100" dist="38100" dir="2700000" algn="tl">
                  <a:srgbClr val="000000">
                    <a:alpha val="43137"/>
                  </a:srgbClr>
                </a:outerShdw>
              </a:effectLst>
            </a:endParaRPr>
          </a:p>
        </p:txBody>
      </p:sp>
      <p:sp>
        <p:nvSpPr>
          <p:cNvPr id="37" name="Metin kutusu 36"/>
          <p:cNvSpPr txBox="1"/>
          <p:nvPr/>
        </p:nvSpPr>
        <p:spPr>
          <a:xfrm>
            <a:off x="5996248" y="2581083"/>
            <a:ext cx="303126" cy="830997"/>
          </a:xfrm>
          <a:prstGeom prst="rect">
            <a:avLst/>
          </a:prstGeom>
          <a:noFill/>
        </p:spPr>
        <p:txBody>
          <a:bodyPr wrap="square" rtlCol="0">
            <a:spAutoFit/>
          </a:bodyPr>
          <a:lstStyle/>
          <a:p>
            <a:pPr algn="ctr"/>
            <a:r>
              <a:rPr lang="tr-TR" sz="4800" b="1" dirty="0">
                <a:solidFill>
                  <a:srgbClr val="C0000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C00000"/>
              </a:solidFill>
              <a:effectLst>
                <a:outerShdw blurRad="38100" dist="38100" dir="2700000" algn="tl">
                  <a:srgbClr val="000000">
                    <a:alpha val="43137"/>
                  </a:srgbClr>
                </a:outerShdw>
              </a:effectLst>
            </a:endParaRPr>
          </a:p>
        </p:txBody>
      </p:sp>
      <p:sp>
        <p:nvSpPr>
          <p:cNvPr id="38" name="Metin kutusu 37"/>
          <p:cNvSpPr txBox="1"/>
          <p:nvPr/>
        </p:nvSpPr>
        <p:spPr>
          <a:xfrm>
            <a:off x="10919465" y="1277843"/>
            <a:ext cx="303126" cy="830997"/>
          </a:xfrm>
          <a:prstGeom prst="rect">
            <a:avLst/>
          </a:prstGeom>
          <a:noFill/>
        </p:spPr>
        <p:txBody>
          <a:bodyPr wrap="square" rtlCol="0">
            <a:spAutoFit/>
          </a:bodyPr>
          <a:lstStyle/>
          <a:p>
            <a:pPr algn="ctr"/>
            <a:r>
              <a:rPr lang="tr-TR" sz="4800" b="1" dirty="0">
                <a:solidFill>
                  <a:srgbClr val="C0000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C00000"/>
              </a:solidFill>
              <a:effectLst>
                <a:outerShdw blurRad="38100" dist="38100" dir="2700000" algn="tl">
                  <a:srgbClr val="000000">
                    <a:alpha val="43137"/>
                  </a:srgbClr>
                </a:outerShdw>
              </a:effectLst>
            </a:endParaRPr>
          </a:p>
        </p:txBody>
      </p:sp>
      <p:sp>
        <p:nvSpPr>
          <p:cNvPr id="39" name="Metin kutusu 38"/>
          <p:cNvSpPr txBox="1"/>
          <p:nvPr/>
        </p:nvSpPr>
        <p:spPr>
          <a:xfrm>
            <a:off x="8366950" y="3531976"/>
            <a:ext cx="303126" cy="830997"/>
          </a:xfrm>
          <a:prstGeom prst="rect">
            <a:avLst/>
          </a:prstGeom>
          <a:noFill/>
        </p:spPr>
        <p:txBody>
          <a:bodyPr wrap="square" rtlCol="0">
            <a:spAutoFit/>
          </a:bodyPr>
          <a:lstStyle/>
          <a:p>
            <a:pPr algn="ctr"/>
            <a:r>
              <a:rPr lang="tr-TR" sz="4800" b="1" dirty="0">
                <a:solidFill>
                  <a:srgbClr val="C0000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C00000"/>
              </a:solidFill>
              <a:effectLst>
                <a:outerShdw blurRad="38100" dist="38100" dir="2700000" algn="tl">
                  <a:srgbClr val="000000">
                    <a:alpha val="43137"/>
                  </a:srgbClr>
                </a:outerShdw>
              </a:effectLst>
            </a:endParaRPr>
          </a:p>
        </p:txBody>
      </p:sp>
      <p:sp>
        <p:nvSpPr>
          <p:cNvPr id="40" name="Metin kutusu 39"/>
          <p:cNvSpPr txBox="1"/>
          <p:nvPr/>
        </p:nvSpPr>
        <p:spPr>
          <a:xfrm>
            <a:off x="178465" y="5752045"/>
            <a:ext cx="1154735" cy="830997"/>
          </a:xfrm>
          <a:prstGeom prst="rect">
            <a:avLst/>
          </a:prstGeom>
          <a:noFill/>
        </p:spPr>
        <p:txBody>
          <a:bodyPr wrap="square" rtlCol="0">
            <a:spAutoFit/>
          </a:bodyPr>
          <a:lstStyle/>
          <a:p>
            <a:pPr algn="ctr"/>
            <a:r>
              <a:rPr lang="tr-TR" sz="4800" b="1" dirty="0">
                <a:solidFill>
                  <a:srgbClr val="00B05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00B050"/>
              </a:solidFill>
              <a:effectLst>
                <a:outerShdw blurRad="38100" dist="38100" dir="2700000" algn="tl">
                  <a:srgbClr val="000000">
                    <a:alpha val="43137"/>
                  </a:srgbClr>
                </a:outerShdw>
              </a:effectLst>
            </a:endParaRPr>
          </a:p>
        </p:txBody>
      </p:sp>
      <p:sp>
        <p:nvSpPr>
          <p:cNvPr id="41" name="Metin kutusu 40"/>
          <p:cNvSpPr txBox="1"/>
          <p:nvPr/>
        </p:nvSpPr>
        <p:spPr>
          <a:xfrm>
            <a:off x="6128847" y="1583073"/>
            <a:ext cx="1154735" cy="830997"/>
          </a:xfrm>
          <a:prstGeom prst="rect">
            <a:avLst/>
          </a:prstGeom>
          <a:noFill/>
        </p:spPr>
        <p:txBody>
          <a:bodyPr wrap="square" rtlCol="0">
            <a:spAutoFit/>
          </a:bodyPr>
          <a:lstStyle/>
          <a:p>
            <a:pPr algn="ctr"/>
            <a:r>
              <a:rPr lang="tr-TR" sz="4800" b="1" dirty="0">
                <a:solidFill>
                  <a:srgbClr val="00B05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00B050"/>
              </a:solidFill>
              <a:effectLst>
                <a:outerShdw blurRad="38100" dist="38100" dir="2700000" algn="tl">
                  <a:srgbClr val="000000">
                    <a:alpha val="43137"/>
                  </a:srgbClr>
                </a:outerShdw>
              </a:effectLst>
            </a:endParaRPr>
          </a:p>
        </p:txBody>
      </p:sp>
      <p:sp>
        <p:nvSpPr>
          <p:cNvPr id="42" name="Metin kutusu 41"/>
          <p:cNvSpPr txBox="1"/>
          <p:nvPr/>
        </p:nvSpPr>
        <p:spPr>
          <a:xfrm>
            <a:off x="6867068" y="2069576"/>
            <a:ext cx="1154735" cy="830997"/>
          </a:xfrm>
          <a:prstGeom prst="rect">
            <a:avLst/>
          </a:prstGeom>
          <a:noFill/>
        </p:spPr>
        <p:txBody>
          <a:bodyPr wrap="square" rtlCol="0">
            <a:spAutoFit/>
          </a:bodyPr>
          <a:lstStyle/>
          <a:p>
            <a:pPr algn="ctr"/>
            <a:r>
              <a:rPr lang="tr-TR" sz="4800" b="1" dirty="0">
                <a:solidFill>
                  <a:srgbClr val="00B05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00B050"/>
              </a:solidFill>
              <a:effectLst>
                <a:outerShdw blurRad="38100" dist="38100" dir="2700000" algn="tl">
                  <a:srgbClr val="000000">
                    <a:alpha val="43137"/>
                  </a:srgbClr>
                </a:outerShdw>
              </a:effectLst>
            </a:endParaRPr>
          </a:p>
        </p:txBody>
      </p:sp>
      <p:sp>
        <p:nvSpPr>
          <p:cNvPr id="43" name="Metin kutusu 42"/>
          <p:cNvSpPr txBox="1"/>
          <p:nvPr/>
        </p:nvSpPr>
        <p:spPr>
          <a:xfrm>
            <a:off x="8518513" y="2584329"/>
            <a:ext cx="1154735" cy="830997"/>
          </a:xfrm>
          <a:prstGeom prst="rect">
            <a:avLst/>
          </a:prstGeom>
          <a:noFill/>
        </p:spPr>
        <p:txBody>
          <a:bodyPr wrap="square" rtlCol="0">
            <a:spAutoFit/>
          </a:bodyPr>
          <a:lstStyle/>
          <a:p>
            <a:pPr algn="ctr"/>
            <a:r>
              <a:rPr lang="tr-TR" sz="4800" b="1" dirty="0">
                <a:solidFill>
                  <a:srgbClr val="00B05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00B050"/>
              </a:solidFill>
              <a:effectLst>
                <a:outerShdw blurRad="38100" dist="38100" dir="2700000" algn="tl">
                  <a:srgbClr val="000000">
                    <a:alpha val="43137"/>
                  </a:srgbClr>
                </a:outerShdw>
              </a:effectLst>
            </a:endParaRPr>
          </a:p>
        </p:txBody>
      </p:sp>
      <p:sp>
        <p:nvSpPr>
          <p:cNvPr id="44" name="Metin kutusu 43"/>
          <p:cNvSpPr txBox="1"/>
          <p:nvPr/>
        </p:nvSpPr>
        <p:spPr>
          <a:xfrm>
            <a:off x="10645223" y="2562697"/>
            <a:ext cx="1154735" cy="830997"/>
          </a:xfrm>
          <a:prstGeom prst="rect">
            <a:avLst/>
          </a:prstGeom>
          <a:noFill/>
        </p:spPr>
        <p:txBody>
          <a:bodyPr wrap="square" rtlCol="0">
            <a:spAutoFit/>
          </a:bodyPr>
          <a:lstStyle/>
          <a:p>
            <a:pPr algn="ctr"/>
            <a:r>
              <a:rPr lang="tr-TR" sz="4800" b="1" dirty="0">
                <a:solidFill>
                  <a:srgbClr val="00B05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00B050"/>
              </a:solidFill>
              <a:effectLst>
                <a:outerShdw blurRad="38100" dist="38100" dir="2700000" algn="tl">
                  <a:srgbClr val="000000">
                    <a:alpha val="43137"/>
                  </a:srgbClr>
                </a:outerShdw>
              </a:effectLst>
            </a:endParaRPr>
          </a:p>
        </p:txBody>
      </p:sp>
      <p:sp>
        <p:nvSpPr>
          <p:cNvPr id="45" name="Metin kutusu 44"/>
          <p:cNvSpPr txBox="1"/>
          <p:nvPr/>
        </p:nvSpPr>
        <p:spPr>
          <a:xfrm>
            <a:off x="5984108" y="5954395"/>
            <a:ext cx="1154735" cy="830997"/>
          </a:xfrm>
          <a:prstGeom prst="rect">
            <a:avLst/>
          </a:prstGeom>
          <a:noFill/>
        </p:spPr>
        <p:txBody>
          <a:bodyPr wrap="square" rtlCol="0">
            <a:spAutoFit/>
          </a:bodyPr>
          <a:lstStyle/>
          <a:p>
            <a:pPr algn="ctr"/>
            <a:r>
              <a:rPr lang="tr-TR" sz="4800" b="1" dirty="0">
                <a:solidFill>
                  <a:srgbClr val="00B05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00B050"/>
              </a:solidFill>
              <a:effectLst>
                <a:outerShdw blurRad="38100" dist="38100" dir="2700000" algn="tl">
                  <a:srgbClr val="000000">
                    <a:alpha val="43137"/>
                  </a:srgbClr>
                </a:outerShdw>
              </a:effectLst>
            </a:endParaRPr>
          </a:p>
        </p:txBody>
      </p:sp>
      <p:sp>
        <p:nvSpPr>
          <p:cNvPr id="46" name="Metin kutusu 45"/>
          <p:cNvSpPr txBox="1"/>
          <p:nvPr/>
        </p:nvSpPr>
        <p:spPr>
          <a:xfrm>
            <a:off x="10815282" y="5598778"/>
            <a:ext cx="1154735" cy="830997"/>
          </a:xfrm>
          <a:prstGeom prst="rect">
            <a:avLst/>
          </a:prstGeom>
          <a:noFill/>
        </p:spPr>
        <p:txBody>
          <a:bodyPr wrap="square" rtlCol="0">
            <a:spAutoFit/>
          </a:bodyPr>
          <a:lstStyle/>
          <a:p>
            <a:pPr algn="ctr"/>
            <a:r>
              <a:rPr lang="tr-TR" sz="4800" b="1" dirty="0">
                <a:solidFill>
                  <a:srgbClr val="00B05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00B050"/>
              </a:solidFill>
              <a:effectLst>
                <a:outerShdw blurRad="38100" dist="38100" dir="2700000" algn="tl">
                  <a:srgbClr val="000000">
                    <a:alpha val="43137"/>
                  </a:srgbClr>
                </a:outerShdw>
              </a:effectLst>
            </a:endParaRPr>
          </a:p>
        </p:txBody>
      </p:sp>
      <p:sp>
        <p:nvSpPr>
          <p:cNvPr id="47" name="Metin kutusu 46"/>
          <p:cNvSpPr txBox="1"/>
          <p:nvPr/>
        </p:nvSpPr>
        <p:spPr>
          <a:xfrm>
            <a:off x="3641807" y="2810628"/>
            <a:ext cx="1154735" cy="830997"/>
          </a:xfrm>
          <a:prstGeom prst="rect">
            <a:avLst/>
          </a:prstGeom>
          <a:noFill/>
        </p:spPr>
        <p:txBody>
          <a:bodyPr wrap="square" rtlCol="0">
            <a:spAutoFit/>
          </a:bodyPr>
          <a:lstStyle/>
          <a:p>
            <a:pPr algn="ctr"/>
            <a:r>
              <a:rPr lang="tr-TR" sz="4800" b="1" dirty="0">
                <a:solidFill>
                  <a:srgbClr val="00B05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00B050"/>
              </a:solidFill>
              <a:effectLst>
                <a:outerShdw blurRad="38100" dist="38100" dir="2700000" algn="tl">
                  <a:srgbClr val="000000">
                    <a:alpha val="43137"/>
                  </a:srgbClr>
                </a:outerShdw>
              </a:effectLst>
            </a:endParaRPr>
          </a:p>
        </p:txBody>
      </p:sp>
      <p:sp>
        <p:nvSpPr>
          <p:cNvPr id="2" name="Metin kutusu 1">
            <a:extLst>
              <a:ext uri="{FF2B5EF4-FFF2-40B4-BE49-F238E27FC236}">
                <a16:creationId xmlns:a16="http://schemas.microsoft.com/office/drawing/2014/main" id="{A4D83B1F-D7F7-1A48-D9D0-2A06C1C9791C}"/>
              </a:ext>
            </a:extLst>
          </p:cNvPr>
          <p:cNvSpPr txBox="1"/>
          <p:nvPr/>
        </p:nvSpPr>
        <p:spPr>
          <a:xfrm>
            <a:off x="8200121" y="4964224"/>
            <a:ext cx="303126" cy="830997"/>
          </a:xfrm>
          <a:prstGeom prst="rect">
            <a:avLst/>
          </a:prstGeom>
          <a:noFill/>
        </p:spPr>
        <p:txBody>
          <a:bodyPr wrap="square" rtlCol="0">
            <a:spAutoFit/>
          </a:bodyPr>
          <a:lstStyle/>
          <a:p>
            <a:pPr algn="ctr"/>
            <a:r>
              <a:rPr lang="tr-TR" sz="4800" b="1" dirty="0">
                <a:solidFill>
                  <a:srgbClr val="C00000"/>
                </a:solidFill>
                <a:effectLst>
                  <a:outerShdw blurRad="38100" dist="38100" dir="2700000" algn="tl">
                    <a:srgbClr val="000000">
                      <a:alpha val="43137"/>
                    </a:srgbClr>
                  </a:outerShdw>
                </a:effectLst>
                <a:sym typeface="Wingdings" panose="05000000000000000000" pitchFamily="2" charset="2"/>
              </a:rPr>
              <a:t></a:t>
            </a:r>
            <a:endParaRPr lang="tr-TR" sz="4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876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down)">
                                      <p:cBhvr>
                                        <p:cTn id="38" dur="500"/>
                                        <p:tgtEl>
                                          <p:spTgt spid="4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098"/>
                                        </p:tgtEl>
                                        <p:attrNameLst>
                                          <p:attrName>style.visibility</p:attrName>
                                        </p:attrNameLst>
                                      </p:cBhvr>
                                      <p:to>
                                        <p:strVal val="visible"/>
                                      </p:to>
                                    </p:set>
                                    <p:animEffect transition="in" filter="wipe(down)">
                                      <p:cBhvr>
                                        <p:cTn id="46" dur="500"/>
                                        <p:tgtEl>
                                          <p:spTgt spid="409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par>
                                <p:cTn id="52" presetID="22" presetClass="entr" presetSubtype="4"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down)">
                                      <p:cBhvr>
                                        <p:cTn id="59" dur="500"/>
                                        <p:tgtEl>
                                          <p:spTgt spid="4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down)">
                                      <p:cBhvr>
                                        <p:cTn id="62" dur="500"/>
                                        <p:tgtEl>
                                          <p:spTgt spid="4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down)">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down)">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up)">
                                      <p:cBhvr>
                                        <p:cTn id="75" dur="500"/>
                                        <p:tgtEl>
                                          <p:spTgt spid="15"/>
                                        </p:tgtEl>
                                      </p:cBhvr>
                                    </p:animEffect>
                                  </p:childTnLst>
                                </p:cTn>
                              </p:par>
                              <p:par>
                                <p:cTn id="76" presetID="22" presetClass="entr" presetSubtype="1"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up)">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left)">
                                      <p:cBhvr>
                                        <p:cTn id="83" dur="500"/>
                                        <p:tgtEl>
                                          <p:spTgt spid="16"/>
                                        </p:tgtEl>
                                      </p:cBhvr>
                                    </p:animEffect>
                                  </p:childTnLst>
                                </p:cTn>
                              </p:par>
                              <p:par>
                                <p:cTn id="84" presetID="22" presetClass="entr" presetSubtype="8" fill="hold" nodeType="withEffect">
                                  <p:stCondLst>
                                    <p:cond delay="0"/>
                                  </p:stCondLst>
                                  <p:childTnLst>
                                    <p:set>
                                      <p:cBhvr>
                                        <p:cTn id="85" dur="1" fill="hold">
                                          <p:stCondLst>
                                            <p:cond delay="0"/>
                                          </p:stCondLst>
                                        </p:cTn>
                                        <p:tgtEl>
                                          <p:spTgt spid="4102"/>
                                        </p:tgtEl>
                                        <p:attrNameLst>
                                          <p:attrName>style.visibility</p:attrName>
                                        </p:attrNameLst>
                                      </p:cBhvr>
                                      <p:to>
                                        <p:strVal val="visible"/>
                                      </p:to>
                                    </p:set>
                                    <p:animEffect transition="in" filter="wipe(left)">
                                      <p:cBhvr>
                                        <p:cTn id="86" dur="500"/>
                                        <p:tgtEl>
                                          <p:spTgt spid="410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down)">
                                      <p:cBhvr>
                                        <p:cTn id="91" dur="500"/>
                                        <p:tgtEl>
                                          <p:spTgt spid="36"/>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down)">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down)">
                                      <p:cBhvr>
                                        <p:cTn id="99" dur="500"/>
                                        <p:tgtEl>
                                          <p:spTgt spid="30"/>
                                        </p:tgtEl>
                                      </p:cBhvr>
                                    </p:animEffect>
                                  </p:childTnLst>
                                </p:cTn>
                              </p:par>
                              <p:par>
                                <p:cTn id="100" presetID="22" presetClass="entr" presetSubtype="4" fill="hold" nodeType="withEffect">
                                  <p:stCondLst>
                                    <p:cond delay="0"/>
                                  </p:stCondLst>
                                  <p:childTnLst>
                                    <p:set>
                                      <p:cBhvr>
                                        <p:cTn id="101" dur="1" fill="hold">
                                          <p:stCondLst>
                                            <p:cond delay="0"/>
                                          </p:stCondLst>
                                        </p:cTn>
                                        <p:tgtEl>
                                          <p:spTgt spid="4110"/>
                                        </p:tgtEl>
                                        <p:attrNameLst>
                                          <p:attrName>style.visibility</p:attrName>
                                        </p:attrNameLst>
                                      </p:cBhvr>
                                      <p:to>
                                        <p:strVal val="visible"/>
                                      </p:to>
                                    </p:set>
                                    <p:animEffect transition="in" filter="wipe(down)">
                                      <p:cBhvr>
                                        <p:cTn id="102" dur="500"/>
                                        <p:tgtEl>
                                          <p:spTgt spid="411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down)">
                                      <p:cBhvr>
                                        <p:cTn id="107" dur="500"/>
                                        <p:tgtEl>
                                          <p:spTgt spid="20"/>
                                        </p:tgtEl>
                                      </p:cBhvr>
                                    </p:animEffect>
                                  </p:childTnLst>
                                </p:cTn>
                              </p:par>
                              <p:par>
                                <p:cTn id="108" presetID="22" presetClass="entr" presetSubtype="4" fill="hold" nodeType="withEffect">
                                  <p:stCondLst>
                                    <p:cond delay="0"/>
                                  </p:stCondLst>
                                  <p:childTnLst>
                                    <p:set>
                                      <p:cBhvr>
                                        <p:cTn id="109" dur="1" fill="hold">
                                          <p:stCondLst>
                                            <p:cond delay="0"/>
                                          </p:stCondLst>
                                        </p:cTn>
                                        <p:tgtEl>
                                          <p:spTgt spid="4104"/>
                                        </p:tgtEl>
                                        <p:attrNameLst>
                                          <p:attrName>style.visibility</p:attrName>
                                        </p:attrNameLst>
                                      </p:cBhvr>
                                      <p:to>
                                        <p:strVal val="visible"/>
                                      </p:to>
                                    </p:set>
                                    <p:animEffect transition="in" filter="wipe(down)">
                                      <p:cBhvr>
                                        <p:cTn id="110" dur="500"/>
                                        <p:tgtEl>
                                          <p:spTgt spid="4104"/>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down)">
                                      <p:cBhvr>
                                        <p:cTn id="115" dur="500"/>
                                        <p:tgtEl>
                                          <p:spTgt spid="38"/>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wipe(down)">
                                      <p:cBhvr>
                                        <p:cTn id="118" dur="500"/>
                                        <p:tgtEl>
                                          <p:spTgt spid="43"/>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wipe(down)">
                                      <p:cBhvr>
                                        <p:cTn id="121" dur="500"/>
                                        <p:tgtEl>
                                          <p:spTgt spid="44"/>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116"/>
                                        </p:tgtEl>
                                        <p:attrNameLst>
                                          <p:attrName>style.visibility</p:attrName>
                                        </p:attrNameLst>
                                      </p:cBhvr>
                                      <p:to>
                                        <p:strVal val="visible"/>
                                      </p:to>
                                    </p:set>
                                    <p:animEffect transition="in" filter="wipe(down)">
                                      <p:cBhvr>
                                        <p:cTn id="126" dur="500"/>
                                        <p:tgtEl>
                                          <p:spTgt spid="4116"/>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wipe(down)">
                                      <p:cBhvr>
                                        <p:cTn id="129" dur="500"/>
                                        <p:tgtEl>
                                          <p:spTgt spid="3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wipe(up)">
                                      <p:cBhvr>
                                        <p:cTn id="134" dur="500"/>
                                        <p:tgtEl>
                                          <p:spTgt spid="32"/>
                                        </p:tgtEl>
                                      </p:cBhvr>
                                    </p:animEffect>
                                  </p:childTnLst>
                                </p:cTn>
                              </p:par>
                              <p:par>
                                <p:cTn id="135" presetID="22" presetClass="entr" presetSubtype="1" fill="hold" nodeType="withEffect">
                                  <p:stCondLst>
                                    <p:cond delay="0"/>
                                  </p:stCondLst>
                                  <p:childTnLst>
                                    <p:set>
                                      <p:cBhvr>
                                        <p:cTn id="136" dur="1" fill="hold">
                                          <p:stCondLst>
                                            <p:cond delay="0"/>
                                          </p:stCondLst>
                                        </p:cTn>
                                        <p:tgtEl>
                                          <p:spTgt spid="4112"/>
                                        </p:tgtEl>
                                        <p:attrNameLst>
                                          <p:attrName>style.visibility</p:attrName>
                                        </p:attrNameLst>
                                      </p:cBhvr>
                                      <p:to>
                                        <p:strVal val="visible"/>
                                      </p:to>
                                    </p:set>
                                    <p:animEffect transition="in" filter="wipe(up)">
                                      <p:cBhvr>
                                        <p:cTn id="137" dur="500"/>
                                        <p:tgtEl>
                                          <p:spTgt spid="4112"/>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wipe(up)">
                                      <p:cBhvr>
                                        <p:cTn id="142" dur="500"/>
                                        <p:tgtEl>
                                          <p:spTgt spid="33"/>
                                        </p:tgtEl>
                                      </p:cBhvr>
                                    </p:animEffect>
                                  </p:childTnLst>
                                </p:cTn>
                              </p:par>
                              <p:par>
                                <p:cTn id="143" presetID="22" presetClass="entr" presetSubtype="1" fill="hold" nodeType="with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up)">
                                      <p:cBhvr>
                                        <p:cTn id="145" dur="500"/>
                                        <p:tgtEl>
                                          <p:spTgt spid="22"/>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grpId="0" nodeType="clickEffect">
                                  <p:stCondLst>
                                    <p:cond delay="0"/>
                                  </p:stCondLst>
                                  <p:childTnLst>
                                    <p:set>
                                      <p:cBhvr>
                                        <p:cTn id="149" dur="1" fill="hold">
                                          <p:stCondLst>
                                            <p:cond delay="0"/>
                                          </p:stCondLst>
                                        </p:cTn>
                                        <p:tgtEl>
                                          <p:spTgt spid="39"/>
                                        </p:tgtEl>
                                        <p:attrNameLst>
                                          <p:attrName>style.visibility</p:attrName>
                                        </p:attrNameLst>
                                      </p:cBhvr>
                                      <p:to>
                                        <p:strVal val="visible"/>
                                      </p:to>
                                    </p:set>
                                    <p:animEffect transition="in" filter="wipe(down)">
                                      <p:cBhvr>
                                        <p:cTn id="150" dur="500"/>
                                        <p:tgtEl>
                                          <p:spTgt spid="39"/>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2"/>
                                        </p:tgtEl>
                                        <p:attrNameLst>
                                          <p:attrName>style.visibility</p:attrName>
                                        </p:attrNameLst>
                                      </p:cBhvr>
                                      <p:to>
                                        <p:strVal val="visible"/>
                                      </p:to>
                                    </p:set>
                                    <p:animEffect transition="in" filter="wipe(down)">
                                      <p:cBhvr>
                                        <p:cTn id="153" dur="500"/>
                                        <p:tgtEl>
                                          <p:spTgt spid="2"/>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46"/>
                                        </p:tgtEl>
                                        <p:attrNameLst>
                                          <p:attrName>style.visibility</p:attrName>
                                        </p:attrNameLst>
                                      </p:cBhvr>
                                      <p:to>
                                        <p:strVal val="visible"/>
                                      </p:to>
                                    </p:set>
                                    <p:animEffect transition="in" filter="wipe(down)">
                                      <p:cBhvr>
                                        <p:cTn id="1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3" grpId="0"/>
      <p:bldP spid="30" grpId="0"/>
      <p:bldP spid="31" grpId="0"/>
      <p:bldP spid="32" grpId="0" animBg="1"/>
      <p:bldP spid="33" grpId="0" animBg="1"/>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2890" y="484632"/>
            <a:ext cx="11929110" cy="692658"/>
          </a:xfrm>
        </p:spPr>
        <p:txBody>
          <a:bodyPr>
            <a:normAutofit fontScale="90000"/>
          </a:bodyPr>
          <a:lstStyle/>
          <a:p>
            <a:r>
              <a:rPr lang="tr-TR" dirty="0"/>
              <a:t>İnsan vücudunda </a:t>
            </a:r>
            <a:r>
              <a:rPr lang="tr-TR" dirty="0" err="1"/>
              <a:t>Biyomalzeme</a:t>
            </a:r>
            <a:r>
              <a:rPr lang="tr-TR" dirty="0"/>
              <a:t> uygulamaları</a:t>
            </a:r>
          </a:p>
        </p:txBody>
      </p:sp>
      <p:sp>
        <p:nvSpPr>
          <p:cNvPr id="3" name="İçerik Yer Tutucusu 2"/>
          <p:cNvSpPr>
            <a:spLocks noGrp="1"/>
          </p:cNvSpPr>
          <p:nvPr>
            <p:ph idx="1"/>
          </p:nvPr>
        </p:nvSpPr>
        <p:spPr/>
        <p:txBody>
          <a:bodyPr/>
          <a:lstStyle/>
          <a:p>
            <a:endParaRPr lang="tr-TR" dirty="0"/>
          </a:p>
        </p:txBody>
      </p:sp>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pic>
        <p:nvPicPr>
          <p:cNvPr id="7" name="Resim 6"/>
          <p:cNvPicPr>
            <a:picLocks noChangeAspect="1"/>
          </p:cNvPicPr>
          <p:nvPr/>
        </p:nvPicPr>
        <p:blipFill>
          <a:blip r:embed="rId2"/>
          <a:stretch>
            <a:fillRect/>
          </a:stretch>
        </p:blipFill>
        <p:spPr>
          <a:xfrm>
            <a:off x="539496" y="1277874"/>
            <a:ext cx="5306165" cy="5010849"/>
          </a:xfrm>
          <a:prstGeom prst="rect">
            <a:avLst/>
          </a:prstGeom>
        </p:spPr>
      </p:pic>
      <p:pic>
        <p:nvPicPr>
          <p:cNvPr id="8" name="Resim 7"/>
          <p:cNvPicPr>
            <a:picLocks noChangeAspect="1"/>
          </p:cNvPicPr>
          <p:nvPr/>
        </p:nvPicPr>
        <p:blipFill>
          <a:blip r:embed="rId3"/>
          <a:stretch>
            <a:fillRect/>
          </a:stretch>
        </p:blipFill>
        <p:spPr>
          <a:xfrm>
            <a:off x="6212335" y="1277874"/>
            <a:ext cx="5738873" cy="4265676"/>
          </a:xfrm>
          <a:prstGeom prst="rect">
            <a:avLst/>
          </a:prstGeom>
        </p:spPr>
      </p:pic>
    </p:spTree>
    <p:extLst>
      <p:ext uri="{BB962C8B-B14F-4D97-AF65-F5344CB8AC3E}">
        <p14:creationId xmlns:p14="http://schemas.microsoft.com/office/powerpoint/2010/main" val="1094849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Biyomalemelerin</a:t>
            </a:r>
            <a:r>
              <a:rPr lang="tr-TR" dirty="0"/>
              <a:t> global ölçekte piyasa payı</a:t>
            </a:r>
          </a:p>
        </p:txBody>
      </p:sp>
      <p:sp>
        <p:nvSpPr>
          <p:cNvPr id="3" name="İçerik Yer Tutucusu 2"/>
          <p:cNvSpPr>
            <a:spLocks noGrp="1"/>
          </p:cNvSpPr>
          <p:nvPr>
            <p:ph idx="1"/>
          </p:nvPr>
        </p:nvSpPr>
        <p:spPr/>
        <p:txBody>
          <a:bodyPr/>
          <a:lstStyle/>
          <a:p>
            <a:endParaRPr lang="tr-TR" dirty="0"/>
          </a:p>
        </p:txBody>
      </p:sp>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pic>
        <p:nvPicPr>
          <p:cNvPr id="5122" name="Picture 2" descr="Global biomaterials market share, by application, 202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422" y="2093976"/>
            <a:ext cx="7806886" cy="407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30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CB5E69-AF66-4529-AEEC-0096F1669835}"/>
              </a:ext>
            </a:extLst>
          </p:cNvPr>
          <p:cNvSpPr>
            <a:spLocks noGrp="1"/>
          </p:cNvSpPr>
          <p:nvPr>
            <p:ph type="title"/>
          </p:nvPr>
        </p:nvSpPr>
        <p:spPr/>
        <p:txBody>
          <a:bodyPr/>
          <a:lstStyle/>
          <a:p>
            <a:r>
              <a:rPr lang="tr-TR" dirty="0"/>
              <a:t>Biyomalzemelerin genel Karakteristikleri</a:t>
            </a:r>
          </a:p>
        </p:txBody>
      </p:sp>
      <p:sp>
        <p:nvSpPr>
          <p:cNvPr id="3" name="İçerik Yer Tutucusu 2">
            <a:extLst>
              <a:ext uri="{FF2B5EF4-FFF2-40B4-BE49-F238E27FC236}">
                <a16:creationId xmlns:a16="http://schemas.microsoft.com/office/drawing/2014/main" id="{41D48FAE-8540-435F-8D0C-6BF1505C3984}"/>
              </a:ext>
            </a:extLst>
          </p:cNvPr>
          <p:cNvSpPr>
            <a:spLocks noGrp="1"/>
          </p:cNvSpPr>
          <p:nvPr>
            <p:ph idx="1"/>
          </p:nvPr>
        </p:nvSpPr>
        <p:spPr>
          <a:xfrm>
            <a:off x="677334" y="2093975"/>
            <a:ext cx="9743016" cy="4543893"/>
          </a:xfrm>
        </p:spPr>
        <p:txBody>
          <a:bodyPr>
            <a:normAutofit fontScale="92500" lnSpcReduction="10000"/>
          </a:bodyPr>
          <a:lstStyle/>
          <a:p>
            <a:r>
              <a:rPr lang="tr-TR" sz="2300" dirty="0"/>
              <a:t>Fiziksel gereksinimler</a:t>
            </a:r>
            <a:endParaRPr lang="tr-TR" dirty="0"/>
          </a:p>
          <a:p>
            <a:pPr lvl="1"/>
            <a:r>
              <a:rPr lang="tr-TR" dirty="0"/>
              <a:t>Mekanik dayanım ve yük taşıma kapasitesi (Kalça ve diz protezleri gibi )</a:t>
            </a:r>
          </a:p>
          <a:p>
            <a:pPr lvl="1"/>
            <a:r>
              <a:rPr lang="tr-TR" dirty="0"/>
              <a:t>Bazı uygulamalarda esneklik (Damar içi stent, kateterler gibi)</a:t>
            </a:r>
          </a:p>
          <a:p>
            <a:pPr lvl="1"/>
            <a:r>
              <a:rPr lang="tr-TR" dirty="0"/>
              <a:t>Porozite (</a:t>
            </a:r>
            <a:r>
              <a:rPr lang="tr-TR" dirty="0" err="1"/>
              <a:t>Kontakt</a:t>
            </a:r>
            <a:r>
              <a:rPr lang="tr-TR" dirty="0"/>
              <a:t> lensler gibi uygulamalarda sıvı ve havanın göze geçmesi istenir. Ortopedik implantlarda kemik dokunun implanta tutunması da yine porozite ile sağlanır.)</a:t>
            </a:r>
          </a:p>
          <a:p>
            <a:pPr lvl="1"/>
            <a:r>
              <a:rPr lang="tr-TR" dirty="0"/>
              <a:t>Kırılgan olmama</a:t>
            </a:r>
          </a:p>
          <a:p>
            <a:pPr lvl="1"/>
            <a:r>
              <a:rPr lang="tr-TR" dirty="0"/>
              <a:t>Şekillendirilebilirlik</a:t>
            </a:r>
          </a:p>
          <a:p>
            <a:pPr lvl="1"/>
            <a:r>
              <a:rPr lang="tr-TR" dirty="0"/>
              <a:t>Biyouyumluluk</a:t>
            </a:r>
          </a:p>
          <a:p>
            <a:r>
              <a:rPr lang="tr-TR" dirty="0"/>
              <a:t>Kimyasal gereksinimler</a:t>
            </a:r>
          </a:p>
          <a:p>
            <a:pPr lvl="1"/>
            <a:r>
              <a:rPr lang="tr-TR" dirty="0"/>
              <a:t>Dokular ile tepkimeye girmemek</a:t>
            </a:r>
          </a:p>
          <a:p>
            <a:pPr lvl="1"/>
            <a:r>
              <a:rPr lang="tr-TR" dirty="0"/>
              <a:t>Korozyona karşı dirençli olmak</a:t>
            </a:r>
          </a:p>
          <a:p>
            <a:pPr lvl="1"/>
            <a:r>
              <a:rPr lang="tr-TR" dirty="0"/>
              <a:t>Toksik etkisi olacak bir durum ortaya koymamak</a:t>
            </a:r>
          </a:p>
          <a:p>
            <a:pPr lvl="1"/>
            <a:r>
              <a:rPr lang="tr-TR" dirty="0"/>
              <a:t>Kalıcı implantlar için </a:t>
            </a:r>
            <a:r>
              <a:rPr lang="tr-TR" dirty="0" err="1"/>
              <a:t>biyobozunur</a:t>
            </a:r>
            <a:r>
              <a:rPr lang="tr-TR" dirty="0"/>
              <a:t> olmamak</a:t>
            </a:r>
          </a:p>
          <a:p>
            <a:pPr lvl="1"/>
            <a:r>
              <a:rPr lang="tr-TR" dirty="0"/>
              <a:t>Geçici implantlar için </a:t>
            </a:r>
            <a:r>
              <a:rPr lang="tr-TR" dirty="0" err="1"/>
              <a:t>biyobozunurluk</a:t>
            </a:r>
            <a:endParaRPr lang="tr-TR" dirty="0"/>
          </a:p>
          <a:p>
            <a:pPr lvl="1"/>
            <a:r>
              <a:rPr lang="tr-TR" dirty="0"/>
              <a:t>Biyouyumluluk</a:t>
            </a:r>
          </a:p>
          <a:p>
            <a:pPr lvl="1"/>
            <a:endParaRPr lang="tr-TR" dirty="0"/>
          </a:p>
        </p:txBody>
      </p:sp>
      <p:sp>
        <p:nvSpPr>
          <p:cNvPr id="4" name="Veri Yer Tutucusu 3">
            <a:extLst>
              <a:ext uri="{FF2B5EF4-FFF2-40B4-BE49-F238E27FC236}">
                <a16:creationId xmlns:a16="http://schemas.microsoft.com/office/drawing/2014/main" id="{4252DC06-2586-7A26-6064-94222F4FBB43}"/>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4E4A1CAC-95F6-6AD0-EDB5-1304AC7086F8}"/>
              </a:ext>
            </a:extLst>
          </p:cNvPr>
          <p:cNvSpPr>
            <a:spLocks noGrp="1"/>
          </p:cNvSpPr>
          <p:nvPr>
            <p:ph type="ftr" sz="quarter" idx="11"/>
          </p:nvPr>
        </p:nvSpPr>
        <p:spPr/>
        <p:txBody>
          <a:bodyPr/>
          <a:lstStyle/>
          <a:p>
            <a:r>
              <a:rPr lang="tr-TR" dirty="0"/>
              <a:t>Biyomedikal Teknoloji_Ders#2</a:t>
            </a:r>
          </a:p>
        </p:txBody>
      </p:sp>
    </p:spTree>
    <p:extLst>
      <p:ext uri="{BB962C8B-B14F-4D97-AF65-F5344CB8AC3E}">
        <p14:creationId xmlns:p14="http://schemas.microsoft.com/office/powerpoint/2010/main" val="99990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
                                            <p:txEl>
                                              <p:pRg st="0" end="0"/>
                                            </p:txEl>
                                          </p:spTgt>
                                        </p:tgtEl>
                                        <p:attrNameLst>
                                          <p:attrName>style.visibility</p:attrName>
                                        </p:attrNameLst>
                                      </p:cBhvr>
                                      <p:to>
                                        <p:strVal val="visible"/>
                                      </p:to>
                                    </p:set>
                                    <p:animEffect transition="in" filter="wipe(left)">
                                      <p:cBhvr>
                                        <p:cTn id="77" dur="500"/>
                                        <p:tgtEl>
                                          <p:spTgt spid="3">
                                            <p:txEl>
                                              <p:pRg st="0" end="0"/>
                                            </p:tx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3">
                                            <p:txEl>
                                              <p:pRg st="1" end="1"/>
                                            </p:txEl>
                                          </p:spTgt>
                                        </p:tgtEl>
                                        <p:attrNameLst>
                                          <p:attrName>style.visibility</p:attrName>
                                        </p:attrNameLst>
                                      </p:cBhvr>
                                      <p:to>
                                        <p:strVal val="visible"/>
                                      </p:to>
                                    </p:set>
                                    <p:animEffect transition="in" filter="wipe(left)">
                                      <p:cBhvr>
                                        <p:cTn id="80" dur="500"/>
                                        <p:tgtEl>
                                          <p:spTgt spid="3">
                                            <p:txEl>
                                              <p:pRg st="1" end="1"/>
                                            </p:tx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
                                            <p:txEl>
                                              <p:pRg st="2" end="2"/>
                                            </p:txEl>
                                          </p:spTgt>
                                        </p:tgtEl>
                                        <p:attrNameLst>
                                          <p:attrName>style.visibility</p:attrName>
                                        </p:attrNameLst>
                                      </p:cBhvr>
                                      <p:to>
                                        <p:strVal val="visible"/>
                                      </p:to>
                                    </p:set>
                                    <p:animEffect transition="in" filter="wipe(left)">
                                      <p:cBhvr>
                                        <p:cTn id="83" dur="500"/>
                                        <p:tgtEl>
                                          <p:spTgt spid="3">
                                            <p:txEl>
                                              <p:pRg st="2" end="2"/>
                                            </p:txEl>
                                          </p:spTgt>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3">
                                            <p:txEl>
                                              <p:pRg st="3" end="3"/>
                                            </p:txEl>
                                          </p:spTgt>
                                        </p:tgtEl>
                                        <p:attrNameLst>
                                          <p:attrName>style.visibility</p:attrName>
                                        </p:attrNameLst>
                                      </p:cBhvr>
                                      <p:to>
                                        <p:strVal val="visible"/>
                                      </p:to>
                                    </p:set>
                                    <p:animEffect transition="in" filter="wipe(left)">
                                      <p:cBhvr>
                                        <p:cTn id="86" dur="500"/>
                                        <p:tgtEl>
                                          <p:spTgt spid="3">
                                            <p:txEl>
                                              <p:pRg st="3" end="3"/>
                                            </p:txEl>
                                          </p:spTgt>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3">
                                            <p:txEl>
                                              <p:pRg st="4" end="4"/>
                                            </p:txEl>
                                          </p:spTgt>
                                        </p:tgtEl>
                                        <p:attrNameLst>
                                          <p:attrName>style.visibility</p:attrName>
                                        </p:attrNameLst>
                                      </p:cBhvr>
                                      <p:to>
                                        <p:strVal val="visible"/>
                                      </p:to>
                                    </p:set>
                                    <p:animEffect transition="in" filter="wipe(left)">
                                      <p:cBhvr>
                                        <p:cTn id="89" dur="500"/>
                                        <p:tgtEl>
                                          <p:spTgt spid="3">
                                            <p:txEl>
                                              <p:pRg st="4" end="4"/>
                                            </p:txEl>
                                          </p:spTgt>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3">
                                            <p:txEl>
                                              <p:pRg st="5" end="5"/>
                                            </p:txEl>
                                          </p:spTgt>
                                        </p:tgtEl>
                                        <p:attrNameLst>
                                          <p:attrName>style.visibility</p:attrName>
                                        </p:attrNameLst>
                                      </p:cBhvr>
                                      <p:to>
                                        <p:strVal val="visible"/>
                                      </p:to>
                                    </p:set>
                                    <p:animEffect transition="in" filter="wipe(left)">
                                      <p:cBhvr>
                                        <p:cTn id="92" dur="500"/>
                                        <p:tgtEl>
                                          <p:spTgt spid="3">
                                            <p:txEl>
                                              <p:pRg st="5" end="5"/>
                                            </p:tx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3">
                                            <p:txEl>
                                              <p:pRg st="6" end="6"/>
                                            </p:txEl>
                                          </p:spTgt>
                                        </p:tgtEl>
                                        <p:attrNameLst>
                                          <p:attrName>style.visibility</p:attrName>
                                        </p:attrNameLst>
                                      </p:cBhvr>
                                      <p:to>
                                        <p:strVal val="visible"/>
                                      </p:to>
                                    </p:set>
                                    <p:animEffect transition="in" filter="wipe(left)">
                                      <p:cBhvr>
                                        <p:cTn id="95" dur="500"/>
                                        <p:tgtEl>
                                          <p:spTgt spid="3">
                                            <p:txEl>
                                              <p:pRg st="6" end="6"/>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
                                            <p:txEl>
                                              <p:pRg st="7" end="7"/>
                                            </p:txEl>
                                          </p:spTgt>
                                        </p:tgtEl>
                                        <p:attrNameLst>
                                          <p:attrName>style.visibility</p:attrName>
                                        </p:attrNameLst>
                                      </p:cBhvr>
                                      <p:to>
                                        <p:strVal val="visible"/>
                                      </p:to>
                                    </p:set>
                                    <p:animEffect transition="in" filter="wipe(left)">
                                      <p:cBhvr>
                                        <p:cTn id="100" dur="500"/>
                                        <p:tgtEl>
                                          <p:spTgt spid="3">
                                            <p:txEl>
                                              <p:pRg st="7" end="7"/>
                                            </p:txEl>
                                          </p:spTgt>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
                                            <p:txEl>
                                              <p:pRg st="8" end="8"/>
                                            </p:txEl>
                                          </p:spTgt>
                                        </p:tgtEl>
                                        <p:attrNameLst>
                                          <p:attrName>style.visibility</p:attrName>
                                        </p:attrNameLst>
                                      </p:cBhvr>
                                      <p:to>
                                        <p:strVal val="visible"/>
                                      </p:to>
                                    </p:set>
                                    <p:animEffect transition="in" filter="wipe(left)">
                                      <p:cBhvr>
                                        <p:cTn id="103" dur="500"/>
                                        <p:tgtEl>
                                          <p:spTgt spid="3">
                                            <p:txEl>
                                              <p:pRg st="8" end="8"/>
                                            </p:txEl>
                                          </p:spTgt>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3">
                                            <p:txEl>
                                              <p:pRg st="9" end="9"/>
                                            </p:txEl>
                                          </p:spTgt>
                                        </p:tgtEl>
                                        <p:attrNameLst>
                                          <p:attrName>style.visibility</p:attrName>
                                        </p:attrNameLst>
                                      </p:cBhvr>
                                      <p:to>
                                        <p:strVal val="visible"/>
                                      </p:to>
                                    </p:set>
                                    <p:animEffect transition="in" filter="wipe(left)">
                                      <p:cBhvr>
                                        <p:cTn id="106" dur="500"/>
                                        <p:tgtEl>
                                          <p:spTgt spid="3">
                                            <p:txEl>
                                              <p:pRg st="9" end="9"/>
                                            </p:txEl>
                                          </p:spTgt>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3">
                                            <p:txEl>
                                              <p:pRg st="10" end="10"/>
                                            </p:txEl>
                                          </p:spTgt>
                                        </p:tgtEl>
                                        <p:attrNameLst>
                                          <p:attrName>style.visibility</p:attrName>
                                        </p:attrNameLst>
                                      </p:cBhvr>
                                      <p:to>
                                        <p:strVal val="visible"/>
                                      </p:to>
                                    </p:set>
                                    <p:animEffect transition="in" filter="wipe(left)">
                                      <p:cBhvr>
                                        <p:cTn id="109" dur="500"/>
                                        <p:tgtEl>
                                          <p:spTgt spid="3">
                                            <p:txEl>
                                              <p:pRg st="10" end="10"/>
                                            </p:txEl>
                                          </p:spTgt>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3">
                                            <p:txEl>
                                              <p:pRg st="11" end="11"/>
                                            </p:txEl>
                                          </p:spTgt>
                                        </p:tgtEl>
                                        <p:attrNameLst>
                                          <p:attrName>style.visibility</p:attrName>
                                        </p:attrNameLst>
                                      </p:cBhvr>
                                      <p:to>
                                        <p:strVal val="visible"/>
                                      </p:to>
                                    </p:set>
                                    <p:animEffect transition="in" filter="wipe(left)">
                                      <p:cBhvr>
                                        <p:cTn id="112" dur="500"/>
                                        <p:tgtEl>
                                          <p:spTgt spid="3">
                                            <p:txEl>
                                              <p:pRg st="11" end="11"/>
                                            </p:txEl>
                                          </p:spTgt>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3">
                                            <p:txEl>
                                              <p:pRg st="12" end="12"/>
                                            </p:txEl>
                                          </p:spTgt>
                                        </p:tgtEl>
                                        <p:attrNameLst>
                                          <p:attrName>style.visibility</p:attrName>
                                        </p:attrNameLst>
                                      </p:cBhvr>
                                      <p:to>
                                        <p:strVal val="visible"/>
                                      </p:to>
                                    </p:set>
                                    <p:animEffect transition="in" filter="wipe(left)">
                                      <p:cBhvr>
                                        <p:cTn id="115" dur="500"/>
                                        <p:tgtEl>
                                          <p:spTgt spid="3">
                                            <p:txEl>
                                              <p:pRg st="12" end="12"/>
                                            </p:txEl>
                                          </p:spTgt>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3">
                                            <p:txEl>
                                              <p:pRg st="13" end="13"/>
                                            </p:txEl>
                                          </p:spTgt>
                                        </p:tgtEl>
                                        <p:attrNameLst>
                                          <p:attrName>style.visibility</p:attrName>
                                        </p:attrNameLst>
                                      </p:cBhvr>
                                      <p:to>
                                        <p:strVal val="visible"/>
                                      </p:to>
                                    </p:set>
                                    <p:animEffect transition="in" filter="wipe(left)">
                                      <p:cBhvr>
                                        <p:cTn id="11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4" name="Picture 12" descr="UHMWPE biomedical ile ilgili görsel sonucu&quot;">
            <a:extLst>
              <a:ext uri="{FF2B5EF4-FFF2-40B4-BE49-F238E27FC236}">
                <a16:creationId xmlns:a16="http://schemas.microsoft.com/office/drawing/2014/main" id="{52043237-2692-4699-9711-F32416A2E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456" y="4473873"/>
            <a:ext cx="3048000" cy="18669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562" name="Picture 10" descr="artificial vessel ile ilgili görsel sonucu&quot;">
            <a:extLst>
              <a:ext uri="{FF2B5EF4-FFF2-40B4-BE49-F238E27FC236}">
                <a16:creationId xmlns:a16="http://schemas.microsoft.com/office/drawing/2014/main" id="{4A09D21A-4CBE-4347-9D44-B0AC427CE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105" y="2758649"/>
            <a:ext cx="3448050" cy="1905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560" name="Picture 8" descr="intraocular lens ile ilgili görsel sonucu&quot;">
            <a:extLst>
              <a:ext uri="{FF2B5EF4-FFF2-40B4-BE49-F238E27FC236}">
                <a16:creationId xmlns:a16="http://schemas.microsoft.com/office/drawing/2014/main" id="{4124F5E9-685D-4324-8185-761E35564B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200" y="4824625"/>
            <a:ext cx="2285447" cy="16389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558" name="Picture 6" descr="biomedical ceramics ile ilgili görsel sonucu&quot;">
            <a:extLst>
              <a:ext uri="{FF2B5EF4-FFF2-40B4-BE49-F238E27FC236}">
                <a16:creationId xmlns:a16="http://schemas.microsoft.com/office/drawing/2014/main" id="{0EE2251A-A2E3-4054-964A-DA060029A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918" y="3304926"/>
            <a:ext cx="2565737" cy="17104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556" name="Picture 4" descr="metallic stent ile ilgili görsel sonucu&quot;">
            <a:extLst>
              <a:ext uri="{FF2B5EF4-FFF2-40B4-BE49-F238E27FC236}">
                <a16:creationId xmlns:a16="http://schemas.microsoft.com/office/drawing/2014/main" id="{A55EC0E5-51C6-4A59-9443-94730FAE2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1794" y="1162372"/>
            <a:ext cx="2739325" cy="19566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554" name="Picture 2" descr="metals biomedical ile ilgili görsel sonucu&quot;">
            <a:extLst>
              <a:ext uri="{FF2B5EF4-FFF2-40B4-BE49-F238E27FC236}">
                <a16:creationId xmlns:a16="http://schemas.microsoft.com/office/drawing/2014/main" id="{A150AEE7-A0A3-4CA7-87A1-1655C0DDED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9641" y="1107318"/>
            <a:ext cx="3077882" cy="21976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8CFC1069-9087-43CD-9EB6-FDC1179C03C7}"/>
              </a:ext>
            </a:extLst>
          </p:cNvPr>
          <p:cNvSpPr>
            <a:spLocks noGrp="1"/>
          </p:cNvSpPr>
          <p:nvPr>
            <p:ph type="title"/>
          </p:nvPr>
        </p:nvSpPr>
        <p:spPr>
          <a:xfrm>
            <a:off x="1040441" y="254646"/>
            <a:ext cx="10058400" cy="814779"/>
          </a:xfrm>
        </p:spPr>
        <p:txBody>
          <a:bodyPr>
            <a:normAutofit fontScale="90000"/>
          </a:bodyPr>
          <a:lstStyle/>
          <a:p>
            <a:r>
              <a:rPr lang="tr-TR" dirty="0"/>
              <a:t>BİYOMALZEMELERDE </a:t>
            </a:r>
            <a:r>
              <a:rPr lang="tr-TR" dirty="0" err="1"/>
              <a:t>SınıflandırıMA</a:t>
            </a:r>
            <a:endParaRPr lang="tr-TR" dirty="0"/>
          </a:p>
        </p:txBody>
      </p:sp>
      <p:graphicFrame>
        <p:nvGraphicFramePr>
          <p:cNvPr id="6" name="İçerik Yer Tutucusu 5">
            <a:extLst>
              <a:ext uri="{FF2B5EF4-FFF2-40B4-BE49-F238E27FC236}">
                <a16:creationId xmlns:a16="http://schemas.microsoft.com/office/drawing/2014/main" id="{7DEDA661-E207-4915-B8B7-FC14288075EF}"/>
              </a:ext>
            </a:extLst>
          </p:cNvPr>
          <p:cNvGraphicFramePr>
            <a:graphicFrameLocks noGrp="1"/>
          </p:cNvGraphicFramePr>
          <p:nvPr>
            <p:ph idx="1"/>
            <p:extLst>
              <p:ext uri="{D42A27DB-BD31-4B8C-83A1-F6EECF244321}">
                <p14:modId xmlns:p14="http://schemas.microsoft.com/office/powerpoint/2010/main" val="33815691"/>
              </p:ext>
            </p:extLst>
          </p:nvPr>
        </p:nvGraphicFramePr>
        <p:xfrm>
          <a:off x="1201590" y="1443983"/>
          <a:ext cx="8596312" cy="45783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Veri Yer Tutucusu 2">
            <a:extLst>
              <a:ext uri="{FF2B5EF4-FFF2-40B4-BE49-F238E27FC236}">
                <a16:creationId xmlns:a16="http://schemas.microsoft.com/office/drawing/2014/main" id="{84067D56-DD96-2C44-7894-208752CE7749}"/>
              </a:ext>
            </a:extLst>
          </p:cNvPr>
          <p:cNvSpPr>
            <a:spLocks noGrp="1"/>
          </p:cNvSpPr>
          <p:nvPr>
            <p:ph type="dt" sz="half" idx="10"/>
          </p:nvPr>
        </p:nvSpPr>
        <p:spPr/>
        <p:txBody>
          <a:bodyPr/>
          <a:lstStyle/>
          <a:p>
            <a:r>
              <a:rPr lang="tr-TR"/>
              <a:t>06.03.2023</a:t>
            </a:r>
          </a:p>
        </p:txBody>
      </p:sp>
      <p:sp>
        <p:nvSpPr>
          <p:cNvPr id="4" name="Alt Bilgi Yer Tutucusu 3">
            <a:extLst>
              <a:ext uri="{FF2B5EF4-FFF2-40B4-BE49-F238E27FC236}">
                <a16:creationId xmlns:a16="http://schemas.microsoft.com/office/drawing/2014/main" id="{CD1DD084-88B4-BA49-C7E7-DCA51369F037}"/>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1971636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B98438-C9D3-4EDE-865B-D117E131B786}"/>
              </a:ext>
            </a:extLst>
          </p:cNvPr>
          <p:cNvSpPr>
            <a:spLocks noGrp="1"/>
          </p:cNvSpPr>
          <p:nvPr>
            <p:ph type="title"/>
          </p:nvPr>
        </p:nvSpPr>
        <p:spPr/>
        <p:txBody>
          <a:bodyPr/>
          <a:lstStyle/>
          <a:p>
            <a:r>
              <a:rPr lang="tr-TR" dirty="0"/>
              <a:t>Metallerin Genel Fiziksel Özellikleri</a:t>
            </a:r>
          </a:p>
        </p:txBody>
      </p:sp>
      <p:sp>
        <p:nvSpPr>
          <p:cNvPr id="3" name="İçerik Yer Tutucusu 2">
            <a:extLst>
              <a:ext uri="{FF2B5EF4-FFF2-40B4-BE49-F238E27FC236}">
                <a16:creationId xmlns:a16="http://schemas.microsoft.com/office/drawing/2014/main" id="{8202DCE3-8634-4DB7-B26E-B9F932311531}"/>
              </a:ext>
            </a:extLst>
          </p:cNvPr>
          <p:cNvSpPr>
            <a:spLocks noGrp="1"/>
          </p:cNvSpPr>
          <p:nvPr>
            <p:ph idx="1"/>
          </p:nvPr>
        </p:nvSpPr>
        <p:spPr>
          <a:xfrm>
            <a:off x="1069848" y="2121408"/>
            <a:ext cx="6622542" cy="4050792"/>
          </a:xfrm>
        </p:spPr>
        <p:txBody>
          <a:bodyPr>
            <a:normAutofit fontScale="92500" lnSpcReduction="20000"/>
          </a:bodyPr>
          <a:lstStyle/>
          <a:p>
            <a:r>
              <a:rPr lang="tr-TR" dirty="0"/>
              <a:t>Kimyasal yapısının </a:t>
            </a:r>
            <a:r>
              <a:rPr lang="tr-TR" b="1" dirty="0">
                <a:effectLst>
                  <a:outerShdw blurRad="38100" dist="38100" dir="2700000" algn="tl">
                    <a:srgbClr val="000000">
                      <a:alpha val="43137"/>
                    </a:srgbClr>
                  </a:outerShdw>
                </a:effectLst>
              </a:rPr>
              <a:t>metalik bağ </a:t>
            </a:r>
            <a:r>
              <a:rPr lang="tr-TR" dirty="0"/>
              <a:t>içermesinden dolayı atomların etrafındaki </a:t>
            </a:r>
            <a:r>
              <a:rPr lang="tr-TR" u="sng" dirty="0"/>
              <a:t>elektronlar serbest vaziyettedir</a:t>
            </a:r>
            <a:r>
              <a:rPr lang="tr-TR" dirty="0"/>
              <a:t>. Bu sayede,</a:t>
            </a:r>
          </a:p>
          <a:p>
            <a:pPr lvl="1"/>
            <a:r>
              <a:rPr lang="tr-TR" dirty="0"/>
              <a:t>Isıyı ve elektriği iyi iletir.</a:t>
            </a:r>
          </a:p>
          <a:p>
            <a:pPr lvl="1"/>
            <a:r>
              <a:rPr lang="tr-TR" dirty="0" err="1"/>
              <a:t>Sünek</a:t>
            </a:r>
            <a:r>
              <a:rPr lang="tr-TR" dirty="0"/>
              <a:t> yapıdadır.</a:t>
            </a:r>
          </a:p>
          <a:p>
            <a:pPr lvl="1"/>
            <a:r>
              <a:rPr lang="tr-TR" dirty="0"/>
              <a:t>Bunun için kolayca şekillendirilebilirler (Tel/Sac/Plaka/Çubuk formlarında ürünler elde edilebilir.)</a:t>
            </a:r>
          </a:p>
          <a:p>
            <a:r>
              <a:rPr lang="tr-TR" dirty="0"/>
              <a:t>Yoğunlukları ve ağırlıkları yüksektir.</a:t>
            </a:r>
          </a:p>
          <a:p>
            <a:r>
              <a:rPr lang="tr-TR" dirty="0"/>
              <a:t>Erime Sıcaklıkları yüksektir. </a:t>
            </a:r>
          </a:p>
          <a:p>
            <a:r>
              <a:rPr lang="tr-TR" dirty="0"/>
              <a:t>Farklı metaller birbirleri ile alaşım oluşturabilirler.</a:t>
            </a:r>
          </a:p>
          <a:p>
            <a:pPr lvl="1"/>
            <a:r>
              <a:rPr lang="tr-TR" dirty="0"/>
              <a:t>İstenen mekanik dayanım,</a:t>
            </a:r>
          </a:p>
          <a:p>
            <a:pPr lvl="1"/>
            <a:r>
              <a:rPr lang="tr-TR" dirty="0"/>
              <a:t>Aşınma </a:t>
            </a:r>
            <a:r>
              <a:rPr lang="tr-TR" dirty="0" smtClean="0"/>
              <a:t>direnci</a:t>
            </a:r>
          </a:p>
          <a:p>
            <a:pPr lvl="1"/>
            <a:r>
              <a:rPr lang="tr-TR" dirty="0" smtClean="0"/>
              <a:t>Korozyon direnci</a:t>
            </a:r>
            <a:endParaRPr lang="tr-TR" dirty="0"/>
          </a:p>
          <a:p>
            <a:pPr marL="457200" lvl="1" indent="0">
              <a:buNone/>
            </a:pPr>
            <a:r>
              <a:rPr lang="tr-TR" dirty="0"/>
              <a:t>gibi özellikler kazandırılabilir.</a:t>
            </a:r>
          </a:p>
          <a:p>
            <a:endParaRPr lang="en-US" dirty="0"/>
          </a:p>
        </p:txBody>
      </p:sp>
      <p:sp>
        <p:nvSpPr>
          <p:cNvPr id="4" name="Veri Yer Tutucusu 3">
            <a:extLst>
              <a:ext uri="{FF2B5EF4-FFF2-40B4-BE49-F238E27FC236}">
                <a16:creationId xmlns:a16="http://schemas.microsoft.com/office/drawing/2014/main" id="{E5A1B7C7-F962-2D37-D094-1E3B6264AC08}"/>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9F8B9283-DB75-8DD0-D100-249CCDC616B4}"/>
              </a:ext>
            </a:extLst>
          </p:cNvPr>
          <p:cNvSpPr>
            <a:spLocks noGrp="1"/>
          </p:cNvSpPr>
          <p:nvPr>
            <p:ph type="ftr" sz="quarter" idx="11"/>
          </p:nvPr>
        </p:nvSpPr>
        <p:spPr/>
        <p:txBody>
          <a:bodyPr/>
          <a:lstStyle/>
          <a:p>
            <a:r>
              <a:rPr lang="tr-TR"/>
              <a:t>Biyomedikal Teknoloji_Ders#2</a:t>
            </a:r>
          </a:p>
        </p:txBody>
      </p:sp>
      <p:grpSp>
        <p:nvGrpSpPr>
          <p:cNvPr id="7" name="Grup 6"/>
          <p:cNvGrpSpPr/>
          <p:nvPr/>
        </p:nvGrpSpPr>
        <p:grpSpPr>
          <a:xfrm>
            <a:off x="8622303" y="3273536"/>
            <a:ext cx="2615673" cy="2697480"/>
            <a:chOff x="8618220" y="1040130"/>
            <a:chExt cx="2615673" cy="2697480"/>
          </a:xfrm>
        </p:grpSpPr>
        <p:pic>
          <p:nvPicPr>
            <p:cNvPr id="1026" name="Picture 2" descr="What is a Brittle Material? | MATSE 81: Materials In Today's World"/>
            <p:cNvPicPr>
              <a:picLocks noChangeAspect="1" noChangeArrowheads="1"/>
            </p:cNvPicPr>
            <p:nvPr/>
          </p:nvPicPr>
          <p:blipFill rotWithShape="1">
            <a:blip r:embed="rId2">
              <a:extLst>
                <a:ext uri="{28A0092B-C50C-407E-A947-70E740481C1C}">
                  <a14:useLocalDpi xmlns:a14="http://schemas.microsoft.com/office/drawing/2010/main" val="0"/>
                </a:ext>
              </a:extLst>
            </a:blip>
            <a:srcRect l="3977" t="35772" r="66710" b="16667"/>
            <a:stretch/>
          </p:blipFill>
          <p:spPr bwMode="auto">
            <a:xfrm>
              <a:off x="8618220" y="1040130"/>
              <a:ext cx="2365482" cy="269748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9441180" y="3368278"/>
              <a:ext cx="969753" cy="369332"/>
            </a:xfrm>
            <a:prstGeom prst="rect">
              <a:avLst/>
            </a:prstGeom>
            <a:solidFill>
              <a:schemeClr val="bg1"/>
            </a:solidFill>
          </p:spPr>
          <p:txBody>
            <a:bodyPr wrap="none" rtlCol="0">
              <a:spAutoFit/>
            </a:bodyPr>
            <a:lstStyle/>
            <a:p>
              <a:r>
                <a:rPr lang="tr-TR" dirty="0" smtClean="0"/>
                <a:t>Gevrek</a:t>
              </a:r>
            </a:p>
          </p:txBody>
        </p:sp>
        <p:sp>
          <p:nvSpPr>
            <p:cNvPr id="8" name="Metin kutusu 7"/>
            <p:cNvSpPr txBox="1"/>
            <p:nvPr/>
          </p:nvSpPr>
          <p:spPr>
            <a:xfrm>
              <a:off x="10398408" y="3368278"/>
              <a:ext cx="835485" cy="369332"/>
            </a:xfrm>
            <a:prstGeom prst="rect">
              <a:avLst/>
            </a:prstGeom>
            <a:solidFill>
              <a:schemeClr val="bg1"/>
            </a:solidFill>
          </p:spPr>
          <p:txBody>
            <a:bodyPr wrap="none" rtlCol="0">
              <a:spAutoFit/>
            </a:bodyPr>
            <a:lstStyle/>
            <a:p>
              <a:r>
                <a:rPr lang="tr-TR" dirty="0" err="1" smtClean="0"/>
                <a:t>Sünek</a:t>
              </a:r>
              <a:endParaRPr lang="tr-TR" dirty="0" smtClean="0"/>
            </a:p>
          </p:txBody>
        </p:sp>
      </p:grpSp>
      <p:pic>
        <p:nvPicPr>
          <p:cNvPr id="12" name="Picture 2" descr="https://cdn.britannica.com/72/105672-050-32A376C1/types-bonding-crystal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9" t="53921" r="51537" b="3755"/>
          <a:stretch/>
        </p:blipFill>
        <p:spPr bwMode="auto">
          <a:xfrm>
            <a:off x="8335851" y="304283"/>
            <a:ext cx="3257354" cy="256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5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 İçeriği</a:t>
            </a:r>
          </a:p>
        </p:txBody>
      </p:sp>
      <p:sp>
        <p:nvSpPr>
          <p:cNvPr id="3" name="İçerik Yer Tutucusu 2"/>
          <p:cNvSpPr>
            <a:spLocks noGrp="1"/>
          </p:cNvSpPr>
          <p:nvPr>
            <p:ph idx="1"/>
          </p:nvPr>
        </p:nvSpPr>
        <p:spPr/>
        <p:txBody>
          <a:bodyPr>
            <a:normAutofit fontScale="92500" lnSpcReduction="10000"/>
          </a:bodyPr>
          <a:lstStyle/>
          <a:p>
            <a:endParaRPr lang="tr-TR" dirty="0"/>
          </a:p>
          <a:p>
            <a:pPr lvl="1"/>
            <a:r>
              <a:rPr lang="tr-TR" dirty="0"/>
              <a:t>Temel Malzeme Bilimi</a:t>
            </a:r>
          </a:p>
          <a:p>
            <a:pPr lvl="2"/>
            <a:r>
              <a:rPr lang="tr-TR" dirty="0"/>
              <a:t>İşlem-Yapı-Özellik-Performans İlişkisi</a:t>
            </a:r>
          </a:p>
          <a:p>
            <a:pPr lvl="2"/>
            <a:r>
              <a:rPr lang="tr-TR" dirty="0"/>
              <a:t>Malzemelerde Atomik Yapı ve Atomlar Arası Bağ Çeşitleri</a:t>
            </a:r>
          </a:p>
          <a:p>
            <a:pPr lvl="2"/>
            <a:r>
              <a:rPr lang="tr-TR" dirty="0"/>
              <a:t>Malzemelerde Kristal Yapı ve Sınıflandırma</a:t>
            </a:r>
          </a:p>
          <a:p>
            <a:pPr lvl="1"/>
            <a:r>
              <a:rPr lang="tr-TR" dirty="0"/>
              <a:t> Biyomalzemeler</a:t>
            </a:r>
          </a:p>
          <a:p>
            <a:pPr lvl="2"/>
            <a:r>
              <a:rPr lang="tr-TR" dirty="0"/>
              <a:t>Biyomalzeme Çeşitleri</a:t>
            </a:r>
          </a:p>
          <a:p>
            <a:pPr lvl="3"/>
            <a:r>
              <a:rPr lang="tr-TR" dirty="0" err="1"/>
              <a:t>Biyometaller</a:t>
            </a:r>
            <a:endParaRPr lang="tr-TR" dirty="0"/>
          </a:p>
          <a:p>
            <a:pPr lvl="3"/>
            <a:r>
              <a:rPr lang="tr-TR" dirty="0" err="1"/>
              <a:t>Biyoseramikler</a:t>
            </a:r>
            <a:endParaRPr lang="tr-TR" dirty="0"/>
          </a:p>
          <a:p>
            <a:pPr lvl="3"/>
            <a:r>
              <a:rPr lang="tr-TR" dirty="0" err="1"/>
              <a:t>Biyopolimerler</a:t>
            </a:r>
            <a:endParaRPr lang="tr-TR" dirty="0"/>
          </a:p>
          <a:p>
            <a:pPr lvl="3"/>
            <a:r>
              <a:rPr lang="tr-TR" dirty="0" err="1"/>
              <a:t>Biyokompozitler</a:t>
            </a:r>
            <a:endParaRPr lang="tr-TR" dirty="0"/>
          </a:p>
          <a:p>
            <a:pPr lvl="2"/>
            <a:r>
              <a:rPr lang="tr-TR" dirty="0" err="1"/>
              <a:t>Biyomalzeme</a:t>
            </a:r>
            <a:r>
              <a:rPr lang="tr-TR" dirty="0"/>
              <a:t> Uygulamaları</a:t>
            </a:r>
          </a:p>
          <a:p>
            <a:pPr lvl="1"/>
            <a:r>
              <a:rPr lang="tr-TR" dirty="0"/>
              <a:t>Biyouyumluluk</a:t>
            </a:r>
          </a:p>
          <a:p>
            <a:pPr lvl="2"/>
            <a:r>
              <a:rPr lang="tr-TR" dirty="0"/>
              <a:t>Biyouyumlu olmayan malzemelerde karşılaşılan problemler</a:t>
            </a:r>
          </a:p>
          <a:p>
            <a:pPr lvl="2"/>
            <a:r>
              <a:rPr lang="tr-TR" dirty="0"/>
              <a:t>in-vitro ve in-</a:t>
            </a:r>
            <a:r>
              <a:rPr lang="tr-TR" dirty="0" err="1"/>
              <a:t>vivo</a:t>
            </a:r>
            <a:r>
              <a:rPr lang="tr-TR" dirty="0"/>
              <a:t> Biyouyumluluk Testleri</a:t>
            </a:r>
          </a:p>
        </p:txBody>
      </p:sp>
      <p:sp>
        <p:nvSpPr>
          <p:cNvPr id="4" name="Veri Yer Tutucusu 3">
            <a:extLst>
              <a:ext uri="{FF2B5EF4-FFF2-40B4-BE49-F238E27FC236}">
                <a16:creationId xmlns:a16="http://schemas.microsoft.com/office/drawing/2014/main" id="{39567DB7-27DD-4077-0C3C-4DDE131F1F96}"/>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993A3E1C-59F2-B28F-36CD-72B73B0DF0DD}"/>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1065579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262EB468-E7C8-420A-9217-53779FA6B6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1299" y="2328011"/>
            <a:ext cx="3138952" cy="2201978"/>
          </a:xfrm>
          <a:prstGeom prst="ellipse">
            <a:avLst/>
          </a:prstGeom>
          <a:ln>
            <a:noFill/>
          </a:ln>
          <a:effectLst>
            <a:softEdge rad="112500"/>
          </a:effectLst>
        </p:spPr>
      </p:pic>
      <p:sp>
        <p:nvSpPr>
          <p:cNvPr id="2" name="Başlık 1">
            <a:extLst>
              <a:ext uri="{FF2B5EF4-FFF2-40B4-BE49-F238E27FC236}">
                <a16:creationId xmlns:a16="http://schemas.microsoft.com/office/drawing/2014/main" id="{9FCB5E69-AF66-4529-AEEC-0096F1669835}"/>
              </a:ext>
            </a:extLst>
          </p:cNvPr>
          <p:cNvSpPr>
            <a:spLocks noGrp="1"/>
          </p:cNvSpPr>
          <p:nvPr>
            <p:ph type="title"/>
          </p:nvPr>
        </p:nvSpPr>
        <p:spPr/>
        <p:txBody>
          <a:bodyPr/>
          <a:lstStyle/>
          <a:p>
            <a:r>
              <a:rPr lang="tr-TR" dirty="0" err="1"/>
              <a:t>Biyometaller</a:t>
            </a:r>
            <a:endParaRPr lang="tr-TR" dirty="0"/>
          </a:p>
        </p:txBody>
      </p:sp>
      <p:sp>
        <p:nvSpPr>
          <p:cNvPr id="3" name="İçerik Yer Tutucusu 2">
            <a:extLst>
              <a:ext uri="{FF2B5EF4-FFF2-40B4-BE49-F238E27FC236}">
                <a16:creationId xmlns:a16="http://schemas.microsoft.com/office/drawing/2014/main" id="{41D48FAE-8540-435F-8D0C-6BF1505C3984}"/>
              </a:ext>
            </a:extLst>
          </p:cNvPr>
          <p:cNvSpPr>
            <a:spLocks noGrp="1"/>
          </p:cNvSpPr>
          <p:nvPr>
            <p:ph idx="1"/>
          </p:nvPr>
        </p:nvSpPr>
        <p:spPr>
          <a:xfrm>
            <a:off x="677334" y="1600201"/>
            <a:ext cx="7504140" cy="5037668"/>
          </a:xfrm>
        </p:spPr>
        <p:txBody>
          <a:bodyPr>
            <a:normAutofit fontScale="85000" lnSpcReduction="20000"/>
          </a:bodyPr>
          <a:lstStyle/>
          <a:p>
            <a:r>
              <a:rPr lang="tr-TR" sz="2300" dirty="0" err="1"/>
              <a:t>Biyouyumlu</a:t>
            </a:r>
            <a:r>
              <a:rPr lang="tr-TR" sz="2300" dirty="0"/>
              <a:t> özellikteki metallerdir.</a:t>
            </a:r>
          </a:p>
          <a:p>
            <a:r>
              <a:rPr lang="tr-TR" sz="2300" dirty="0"/>
              <a:t>Biyomedikal ekipmanlarda kullanılan </a:t>
            </a:r>
            <a:r>
              <a:rPr lang="tr-TR" sz="2300" dirty="0" err="1"/>
              <a:t>biyometaller</a:t>
            </a:r>
            <a:r>
              <a:rPr lang="tr-TR" sz="2300" dirty="0"/>
              <a:t>;</a:t>
            </a:r>
          </a:p>
          <a:p>
            <a:pPr lvl="1"/>
            <a:r>
              <a:rPr lang="tr-TR" sz="2100" dirty="0"/>
              <a:t>Düşük karbon alaşımlı paslanmaz çelik </a:t>
            </a:r>
          </a:p>
          <a:p>
            <a:pPr marL="457200" lvl="1" indent="0">
              <a:buNone/>
            </a:pPr>
            <a:r>
              <a:rPr lang="tr-TR" sz="2100" dirty="0"/>
              <a:t>(</a:t>
            </a:r>
            <a:r>
              <a:rPr lang="tr-TR" sz="2100" dirty="0" err="1"/>
              <a:t>Biyouyumluluk</a:t>
            </a:r>
            <a:r>
              <a:rPr lang="tr-TR" sz="2100" dirty="0"/>
              <a:t>, Mekanik dayanım, Korozyon direnci)</a:t>
            </a:r>
          </a:p>
          <a:p>
            <a:pPr lvl="2"/>
            <a:r>
              <a:rPr lang="tr-TR" sz="1900" dirty="0"/>
              <a:t>316L</a:t>
            </a:r>
          </a:p>
          <a:p>
            <a:pPr lvl="2"/>
            <a:r>
              <a:rPr lang="tr-TR" sz="1900" dirty="0"/>
              <a:t>316LVM</a:t>
            </a:r>
          </a:p>
          <a:p>
            <a:pPr lvl="1"/>
            <a:r>
              <a:rPr lang="tr-TR" sz="2100" dirty="0"/>
              <a:t>Mg tabanlı </a:t>
            </a:r>
            <a:r>
              <a:rPr lang="tr-TR" sz="2100" dirty="0" err="1"/>
              <a:t>biyobozunur</a:t>
            </a:r>
            <a:r>
              <a:rPr lang="tr-TR" sz="2100" dirty="0"/>
              <a:t> metaller</a:t>
            </a:r>
          </a:p>
          <a:p>
            <a:pPr lvl="1"/>
            <a:r>
              <a:rPr lang="tr-TR" sz="2100" dirty="0"/>
              <a:t>Kobalt-Krom Alaşımları</a:t>
            </a:r>
          </a:p>
          <a:p>
            <a:pPr marL="457200" lvl="1" indent="0">
              <a:buNone/>
            </a:pPr>
            <a:r>
              <a:rPr lang="tr-TR" sz="2100" dirty="0"/>
              <a:t>(</a:t>
            </a:r>
            <a:r>
              <a:rPr lang="tr-TR" sz="2100" dirty="0" err="1"/>
              <a:t>Biyouyumluluk</a:t>
            </a:r>
            <a:r>
              <a:rPr lang="tr-TR" sz="2100" dirty="0"/>
              <a:t>, Aşınma direnci)</a:t>
            </a:r>
          </a:p>
          <a:p>
            <a:pPr lvl="1"/>
            <a:r>
              <a:rPr lang="tr-TR" sz="2100" dirty="0"/>
              <a:t>Titanyum alaşımları</a:t>
            </a:r>
          </a:p>
          <a:p>
            <a:pPr marL="457200" lvl="1" indent="0">
              <a:buNone/>
            </a:pPr>
            <a:r>
              <a:rPr lang="tr-TR" sz="2100" dirty="0"/>
              <a:t>(</a:t>
            </a:r>
            <a:r>
              <a:rPr lang="tr-TR" sz="2100" dirty="0" err="1"/>
              <a:t>Biyouyumluluk</a:t>
            </a:r>
            <a:r>
              <a:rPr lang="tr-TR" sz="2100" dirty="0"/>
              <a:t>, Mekanik dayanım, Korozyon direnci, Tıbbi görüntüleme sistemleri ile uyumluluk)</a:t>
            </a:r>
          </a:p>
          <a:p>
            <a:pPr lvl="2"/>
            <a:r>
              <a:rPr lang="tr-TR" sz="1900" dirty="0"/>
              <a:t>Ti-6Al-4V </a:t>
            </a:r>
          </a:p>
          <a:p>
            <a:pPr lvl="2"/>
            <a:r>
              <a:rPr lang="tr-TR" sz="1900" dirty="0"/>
              <a:t>Ti-6Al-7Nb </a:t>
            </a:r>
          </a:p>
          <a:p>
            <a:pPr lvl="2"/>
            <a:r>
              <a:rPr lang="tr-TR" sz="1900" dirty="0"/>
              <a:t>Ti-13Nb-13Zr </a:t>
            </a:r>
          </a:p>
          <a:p>
            <a:pPr lvl="2"/>
            <a:r>
              <a:rPr lang="tr-TR" sz="1900" dirty="0"/>
              <a:t>Ti-12Mo-6Zr</a:t>
            </a:r>
          </a:p>
          <a:p>
            <a:pPr lvl="1"/>
            <a:r>
              <a:rPr lang="tr-TR" sz="2100" dirty="0"/>
              <a:t>Nikel-Titanyum alaşımları</a:t>
            </a:r>
          </a:p>
          <a:p>
            <a:pPr marL="457200" lvl="1" indent="0">
              <a:buNone/>
            </a:pPr>
            <a:r>
              <a:rPr lang="tr-TR" sz="2100" dirty="0"/>
              <a:t>(Şekil hafızalı akıllı metaller)</a:t>
            </a:r>
          </a:p>
          <a:p>
            <a:pPr lvl="2"/>
            <a:endParaRPr lang="tr-TR" dirty="0"/>
          </a:p>
          <a:p>
            <a:pPr lvl="1"/>
            <a:endParaRPr lang="tr-TR" dirty="0"/>
          </a:p>
          <a:p>
            <a:pPr lvl="2"/>
            <a:endParaRPr lang="tr-TR" dirty="0"/>
          </a:p>
        </p:txBody>
      </p:sp>
      <p:pic>
        <p:nvPicPr>
          <p:cNvPr id="5" name="Resim 4">
            <a:extLst>
              <a:ext uri="{FF2B5EF4-FFF2-40B4-BE49-F238E27FC236}">
                <a16:creationId xmlns:a16="http://schemas.microsoft.com/office/drawing/2014/main" id="{050F6F10-6AE0-4368-B2E4-ABFB5EEFA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6563" y="153766"/>
            <a:ext cx="2947619" cy="2286167"/>
          </a:xfrm>
          <a:prstGeom prst="rect">
            <a:avLst/>
          </a:prstGeom>
          <a:ln>
            <a:noFill/>
          </a:ln>
          <a:effectLst>
            <a:softEdge rad="112500"/>
          </a:effectLst>
        </p:spPr>
      </p:pic>
      <p:pic>
        <p:nvPicPr>
          <p:cNvPr id="8" name="Resim 7">
            <a:extLst>
              <a:ext uri="{FF2B5EF4-FFF2-40B4-BE49-F238E27FC236}">
                <a16:creationId xmlns:a16="http://schemas.microsoft.com/office/drawing/2014/main" id="{536B6D94-FDE1-4C6E-A370-02C9747F2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3787" y="4375713"/>
            <a:ext cx="1708921" cy="2382203"/>
          </a:xfrm>
          <a:prstGeom prst="rect">
            <a:avLst/>
          </a:prstGeom>
          <a:ln>
            <a:noFill/>
          </a:ln>
          <a:effectLst>
            <a:softEdge rad="112500"/>
          </a:effectLst>
        </p:spPr>
      </p:pic>
      <p:pic>
        <p:nvPicPr>
          <p:cNvPr id="3074" name="Picture 2" descr="orthopedic implants ile ilgili görsel sonucu&quot;">
            <a:extLst>
              <a:ext uri="{FF2B5EF4-FFF2-40B4-BE49-F238E27FC236}">
                <a16:creationId xmlns:a16="http://schemas.microsoft.com/office/drawing/2014/main" id="{968A1DE9-36C0-409C-A925-E6C96A0995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787" b="24951"/>
          <a:stretch/>
        </p:blipFill>
        <p:spPr bwMode="auto">
          <a:xfrm>
            <a:off x="6234363" y="379364"/>
            <a:ext cx="2889249" cy="14810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orthopedic implants ile ilgili görsel sonucu&quot;">
            <a:extLst>
              <a:ext uri="{FF2B5EF4-FFF2-40B4-BE49-F238E27FC236}">
                <a16:creationId xmlns:a16="http://schemas.microsoft.com/office/drawing/2014/main" id="{397BC3B7-AD98-4291-A8AF-0E15745FE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8142" y="4726930"/>
            <a:ext cx="5449554" cy="2030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nitinol shape memory stent ile ilgili görsel sonucu&quot;">
            <a:extLst>
              <a:ext uri="{FF2B5EF4-FFF2-40B4-BE49-F238E27FC236}">
                <a16:creationId xmlns:a16="http://schemas.microsoft.com/office/drawing/2014/main" id="{F32AAD73-A040-4D88-A446-7FD95938F9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2919" y="3487422"/>
            <a:ext cx="2196937" cy="15615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biodegradable screws Mg based ile ilgili görsel sonucu&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7945" y="1965719"/>
            <a:ext cx="2304522" cy="16765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Veri Yer Tutucusu 3">
            <a:extLst>
              <a:ext uri="{FF2B5EF4-FFF2-40B4-BE49-F238E27FC236}">
                <a16:creationId xmlns:a16="http://schemas.microsoft.com/office/drawing/2014/main" id="{4252DC06-2586-7A26-6064-94222F4FBB43}"/>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4E4A1CAC-95F6-6AD0-EDB5-1304AC7086F8}"/>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56062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500"/>
                                        <p:tgtEl>
                                          <p:spTgt spid="30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animEffect transition="in" filter="fade">
                                      <p:cBhvr>
                                        <p:cTn id="53" dur="500"/>
                                        <p:tgtEl>
                                          <p:spTgt spid="10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500"/>
                                        <p:tgtEl>
                                          <p:spTgt spid="3">
                                            <p:txEl>
                                              <p:pRg st="7" end="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500"/>
                                        <p:tgtEl>
                                          <p:spTgt spid="3">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076"/>
                                        </p:tgtEl>
                                        <p:attrNameLst>
                                          <p:attrName>style.visibility</p:attrName>
                                        </p:attrNameLst>
                                      </p:cBhvr>
                                      <p:to>
                                        <p:strVal val="visible"/>
                                      </p:to>
                                    </p:set>
                                    <p:animEffect transition="in" filter="fade">
                                      <p:cBhvr>
                                        <p:cTn id="66" dur="500"/>
                                        <p:tgtEl>
                                          <p:spTgt spid="307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fade">
                                      <p:cBhvr>
                                        <p:cTn id="71" dur="500"/>
                                        <p:tgtEl>
                                          <p:spTgt spid="3">
                                            <p:txEl>
                                              <p:pRg st="9" end="9"/>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3">
                                            <p:txEl>
                                              <p:pRg st="10" end="10"/>
                                            </p:txEl>
                                          </p:spTgt>
                                        </p:tgtEl>
                                        <p:attrNameLst>
                                          <p:attrName>style.visibility</p:attrName>
                                        </p:attrNameLst>
                                      </p:cBhvr>
                                      <p:to>
                                        <p:strVal val="visible"/>
                                      </p:to>
                                    </p:set>
                                    <p:animEffect transition="in" filter="fade">
                                      <p:cBhvr>
                                        <p:cTn id="74" dur="500"/>
                                        <p:tgtEl>
                                          <p:spTgt spid="3">
                                            <p:txEl>
                                              <p:pRg st="10" end="1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500"/>
                                        <p:tgtEl>
                                          <p:spTgt spid="3">
                                            <p:txEl>
                                              <p:pRg st="11" end="1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3">
                                            <p:txEl>
                                              <p:pRg st="12" end="12"/>
                                            </p:txEl>
                                          </p:spTgt>
                                        </p:tgtEl>
                                        <p:attrNameLst>
                                          <p:attrName>style.visibility</p:attrName>
                                        </p:attrNameLst>
                                      </p:cBhvr>
                                      <p:to>
                                        <p:strVal val="visible"/>
                                      </p:to>
                                    </p:set>
                                    <p:animEffect transition="in" filter="fade">
                                      <p:cBhvr>
                                        <p:cTn id="80" dur="500"/>
                                        <p:tgtEl>
                                          <p:spTgt spid="3">
                                            <p:txEl>
                                              <p:pRg st="12" end="12"/>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3">
                                            <p:txEl>
                                              <p:pRg st="13" end="13"/>
                                            </p:txEl>
                                          </p:spTgt>
                                        </p:tgtEl>
                                        <p:attrNameLst>
                                          <p:attrName>style.visibility</p:attrName>
                                        </p:attrNameLst>
                                      </p:cBhvr>
                                      <p:to>
                                        <p:strVal val="visible"/>
                                      </p:to>
                                    </p:set>
                                    <p:animEffect transition="in" filter="fade">
                                      <p:cBhvr>
                                        <p:cTn id="83" dur="500"/>
                                        <p:tgtEl>
                                          <p:spTgt spid="3">
                                            <p:txEl>
                                              <p:pRg st="13" end="13"/>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3">
                                            <p:txEl>
                                              <p:pRg st="14" end="14"/>
                                            </p:txEl>
                                          </p:spTgt>
                                        </p:tgtEl>
                                        <p:attrNameLst>
                                          <p:attrName>style.visibility</p:attrName>
                                        </p:attrNameLst>
                                      </p:cBhvr>
                                      <p:to>
                                        <p:strVal val="visible"/>
                                      </p:to>
                                    </p:set>
                                    <p:animEffect transition="in" filter="fade">
                                      <p:cBhvr>
                                        <p:cTn id="86" dur="500"/>
                                        <p:tgtEl>
                                          <p:spTgt spid="3">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
                                            <p:txEl>
                                              <p:pRg st="15" end="15"/>
                                            </p:txEl>
                                          </p:spTgt>
                                        </p:tgtEl>
                                        <p:attrNameLst>
                                          <p:attrName>style.visibility</p:attrName>
                                        </p:attrNameLst>
                                      </p:cBhvr>
                                      <p:to>
                                        <p:strVal val="visible"/>
                                      </p:to>
                                    </p:set>
                                    <p:animEffect transition="in" filter="fade">
                                      <p:cBhvr>
                                        <p:cTn id="96" dur="500"/>
                                        <p:tgtEl>
                                          <p:spTgt spid="3">
                                            <p:txEl>
                                              <p:pRg st="15" end="15"/>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3">
                                            <p:txEl>
                                              <p:pRg st="16" end="16"/>
                                            </p:txEl>
                                          </p:spTgt>
                                        </p:tgtEl>
                                        <p:attrNameLst>
                                          <p:attrName>style.visibility</p:attrName>
                                        </p:attrNameLst>
                                      </p:cBhvr>
                                      <p:to>
                                        <p:strVal val="visible"/>
                                      </p:to>
                                    </p:set>
                                    <p:animEffect transition="in" filter="fade">
                                      <p:cBhvr>
                                        <p:cTn id="99" dur="500"/>
                                        <p:tgtEl>
                                          <p:spTgt spid="3">
                                            <p:txEl>
                                              <p:pRg st="16" end="16"/>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078"/>
                                        </p:tgtEl>
                                        <p:attrNameLst>
                                          <p:attrName>style.visibility</p:attrName>
                                        </p:attrNameLst>
                                      </p:cBhvr>
                                      <p:to>
                                        <p:strVal val="visible"/>
                                      </p:to>
                                    </p:set>
                                    <p:animEffect transition="in" filter="fade">
                                      <p:cBhvr>
                                        <p:cTn id="10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Biyometaller</a:t>
            </a:r>
            <a:r>
              <a:rPr lang="tr-TR" dirty="0" smtClean="0"/>
              <a:t> ve kullanım alanları</a:t>
            </a:r>
            <a:endParaRPr lang="tr-TR" dirty="0"/>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3083257169"/>
              </p:ext>
            </p:extLst>
          </p:nvPr>
        </p:nvGraphicFramePr>
        <p:xfrm>
          <a:off x="1069975" y="2120900"/>
          <a:ext cx="10058400" cy="303276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906427938"/>
                    </a:ext>
                  </a:extLst>
                </a:gridCol>
                <a:gridCol w="5029200">
                  <a:extLst>
                    <a:ext uri="{9D8B030D-6E8A-4147-A177-3AD203B41FA5}">
                      <a16:colId xmlns:a16="http://schemas.microsoft.com/office/drawing/2014/main" val="1499347986"/>
                    </a:ext>
                  </a:extLst>
                </a:gridCol>
              </a:tblGrid>
              <a:tr h="370840">
                <a:tc>
                  <a:txBody>
                    <a:bodyPr/>
                    <a:lstStyle/>
                    <a:p>
                      <a:r>
                        <a:rPr lang="tr-TR" dirty="0" err="1" smtClean="0"/>
                        <a:t>Biyometal</a:t>
                      </a:r>
                      <a:endParaRPr lang="tr-TR" dirty="0"/>
                    </a:p>
                  </a:txBody>
                  <a:tcPr/>
                </a:tc>
                <a:tc>
                  <a:txBody>
                    <a:bodyPr/>
                    <a:lstStyle/>
                    <a:p>
                      <a:r>
                        <a:rPr lang="tr-TR" dirty="0" smtClean="0"/>
                        <a:t>Uygulamalar</a:t>
                      </a:r>
                      <a:endParaRPr lang="tr-TR" dirty="0"/>
                    </a:p>
                  </a:txBody>
                  <a:tcPr/>
                </a:tc>
                <a:extLst>
                  <a:ext uri="{0D108BD9-81ED-4DB2-BD59-A6C34878D82A}">
                    <a16:rowId xmlns:a16="http://schemas.microsoft.com/office/drawing/2014/main" val="1246141201"/>
                  </a:ext>
                </a:extLst>
              </a:tr>
              <a:tr h="370840">
                <a:tc>
                  <a:txBody>
                    <a:bodyPr/>
                    <a:lstStyle/>
                    <a:p>
                      <a:r>
                        <a:rPr lang="tr-TR" dirty="0" err="1" smtClean="0"/>
                        <a:t>Co</a:t>
                      </a:r>
                      <a:r>
                        <a:rPr lang="tr-TR" dirty="0" smtClean="0"/>
                        <a:t>-Cr Alaşımları</a:t>
                      </a:r>
                      <a:endParaRPr lang="tr-TR" dirty="0"/>
                    </a:p>
                  </a:txBody>
                  <a:tcPr/>
                </a:tc>
                <a:tc>
                  <a:txBody>
                    <a:bodyPr/>
                    <a:lstStyle/>
                    <a:p>
                      <a:r>
                        <a:rPr lang="tr-TR" dirty="0" smtClean="0"/>
                        <a:t>Kalp</a:t>
                      </a:r>
                      <a:r>
                        <a:rPr lang="tr-TR" baseline="0" dirty="0" smtClean="0"/>
                        <a:t> kapakçığı, </a:t>
                      </a:r>
                      <a:r>
                        <a:rPr lang="tr-TR" baseline="0" dirty="0" err="1" smtClean="0"/>
                        <a:t>dental</a:t>
                      </a:r>
                      <a:r>
                        <a:rPr lang="tr-TR" baseline="0" dirty="0" smtClean="0"/>
                        <a:t> protezler, ortopedik </a:t>
                      </a:r>
                      <a:r>
                        <a:rPr lang="tr-TR" baseline="0" dirty="0" err="1" smtClean="0"/>
                        <a:t>fiksatörler</a:t>
                      </a:r>
                      <a:r>
                        <a:rPr lang="tr-TR" baseline="0" dirty="0" smtClean="0"/>
                        <a:t>, </a:t>
                      </a:r>
                      <a:r>
                        <a:rPr lang="tr-TR" baseline="0" dirty="0" err="1" smtClean="0"/>
                        <a:t>implantlar</a:t>
                      </a:r>
                      <a:r>
                        <a:rPr lang="tr-TR" baseline="0" dirty="0" smtClean="0"/>
                        <a:t> ve protezler, </a:t>
                      </a:r>
                      <a:r>
                        <a:rPr lang="tr-TR" baseline="0" dirty="0" err="1" smtClean="0"/>
                        <a:t>stentler</a:t>
                      </a:r>
                      <a:endParaRPr lang="tr-TR" dirty="0"/>
                    </a:p>
                  </a:txBody>
                  <a:tcPr/>
                </a:tc>
                <a:extLst>
                  <a:ext uri="{0D108BD9-81ED-4DB2-BD59-A6C34878D82A}">
                    <a16:rowId xmlns:a16="http://schemas.microsoft.com/office/drawing/2014/main" val="2108347106"/>
                  </a:ext>
                </a:extLst>
              </a:tr>
              <a:tr h="370840">
                <a:tc>
                  <a:txBody>
                    <a:bodyPr/>
                    <a:lstStyle/>
                    <a:p>
                      <a:r>
                        <a:rPr lang="tr-TR" dirty="0" smtClean="0"/>
                        <a:t>Altın (</a:t>
                      </a:r>
                      <a:r>
                        <a:rPr lang="tr-TR" dirty="0" err="1" smtClean="0"/>
                        <a:t>Au</a:t>
                      </a:r>
                      <a:r>
                        <a:rPr lang="tr-TR" dirty="0" smtClean="0"/>
                        <a:t>) ve Platin (</a:t>
                      </a:r>
                      <a:r>
                        <a:rPr lang="tr-TR" dirty="0" err="1" smtClean="0"/>
                        <a:t>Pt</a:t>
                      </a:r>
                      <a:r>
                        <a:rPr lang="tr-TR" dirty="0" smtClean="0"/>
                        <a:t>)</a:t>
                      </a:r>
                      <a:endParaRPr lang="tr-TR" dirty="0"/>
                    </a:p>
                  </a:txBody>
                  <a:tcPr/>
                </a:tc>
                <a:tc>
                  <a:txBody>
                    <a:bodyPr/>
                    <a:lstStyle/>
                    <a:p>
                      <a:r>
                        <a:rPr lang="tr-TR" dirty="0" err="1" smtClean="0"/>
                        <a:t>Dental</a:t>
                      </a:r>
                      <a:r>
                        <a:rPr lang="tr-TR" baseline="0" dirty="0" smtClean="0"/>
                        <a:t> dolgu</a:t>
                      </a:r>
                      <a:endParaRPr lang="tr-TR" dirty="0"/>
                    </a:p>
                  </a:txBody>
                  <a:tcPr/>
                </a:tc>
                <a:extLst>
                  <a:ext uri="{0D108BD9-81ED-4DB2-BD59-A6C34878D82A}">
                    <a16:rowId xmlns:a16="http://schemas.microsoft.com/office/drawing/2014/main" val="3784515502"/>
                  </a:ext>
                </a:extLst>
              </a:tr>
              <a:tr h="370840">
                <a:tc>
                  <a:txBody>
                    <a:bodyPr/>
                    <a:lstStyle/>
                    <a:p>
                      <a:r>
                        <a:rPr lang="tr-TR" dirty="0" smtClean="0"/>
                        <a:t>Gümüş (</a:t>
                      </a:r>
                      <a:r>
                        <a:rPr lang="tr-TR" dirty="0" err="1" smtClean="0"/>
                        <a:t>Ag</a:t>
                      </a:r>
                      <a:r>
                        <a:rPr lang="tr-TR" dirty="0" smtClean="0"/>
                        <a:t>)-Kalay (</a:t>
                      </a:r>
                      <a:r>
                        <a:rPr lang="tr-TR" dirty="0" err="1" smtClean="0"/>
                        <a:t>Sn</a:t>
                      </a:r>
                      <a:r>
                        <a:rPr lang="tr-TR" dirty="0" smtClean="0"/>
                        <a:t>)-Bakır (Cu) Alaşımlar</a:t>
                      </a:r>
                      <a:endParaRPr lang="tr-TR" dirty="0"/>
                    </a:p>
                  </a:txBody>
                  <a:tcPr/>
                </a:tc>
                <a:tc>
                  <a:txBody>
                    <a:bodyPr/>
                    <a:lstStyle/>
                    <a:p>
                      <a:r>
                        <a:rPr lang="tr-TR" dirty="0" smtClean="0"/>
                        <a:t>Amalgam</a:t>
                      </a:r>
                      <a:endParaRPr lang="tr-TR" dirty="0"/>
                    </a:p>
                  </a:txBody>
                  <a:tcPr/>
                </a:tc>
                <a:extLst>
                  <a:ext uri="{0D108BD9-81ED-4DB2-BD59-A6C34878D82A}">
                    <a16:rowId xmlns:a16="http://schemas.microsoft.com/office/drawing/2014/main" val="3630237703"/>
                  </a:ext>
                </a:extLst>
              </a:tr>
              <a:tr h="370840">
                <a:tc>
                  <a:txBody>
                    <a:bodyPr/>
                    <a:lstStyle/>
                    <a:p>
                      <a:r>
                        <a:rPr lang="tr-TR" dirty="0" smtClean="0"/>
                        <a:t>Paslanmaz Çelik (316L, 316LVM)</a:t>
                      </a:r>
                      <a:endParaRPr lang="tr-TR" dirty="0"/>
                    </a:p>
                  </a:txBody>
                  <a:tcPr/>
                </a:tc>
                <a:tc>
                  <a:txBody>
                    <a:bodyPr/>
                    <a:lstStyle/>
                    <a:p>
                      <a:r>
                        <a:rPr lang="tr-TR" dirty="0" err="1" smtClean="0"/>
                        <a:t>Dental</a:t>
                      </a:r>
                      <a:r>
                        <a:rPr lang="tr-TR" dirty="0" smtClean="0"/>
                        <a:t> uygulamalar, ortopedik </a:t>
                      </a:r>
                      <a:r>
                        <a:rPr lang="tr-TR" dirty="0" err="1" smtClean="0"/>
                        <a:t>fiksatörler</a:t>
                      </a:r>
                      <a:r>
                        <a:rPr lang="tr-TR" dirty="0" smtClean="0"/>
                        <a:t>, </a:t>
                      </a:r>
                      <a:r>
                        <a:rPr lang="tr-TR" dirty="0" err="1" smtClean="0"/>
                        <a:t>implantlar</a:t>
                      </a:r>
                      <a:r>
                        <a:rPr lang="tr-TR" dirty="0" smtClean="0"/>
                        <a:t> ve protezler</a:t>
                      </a:r>
                      <a:endParaRPr lang="tr-TR" dirty="0"/>
                    </a:p>
                  </a:txBody>
                  <a:tcPr/>
                </a:tc>
                <a:extLst>
                  <a:ext uri="{0D108BD9-81ED-4DB2-BD59-A6C34878D82A}">
                    <a16:rowId xmlns:a16="http://schemas.microsoft.com/office/drawing/2014/main" val="469459664"/>
                  </a:ext>
                </a:extLst>
              </a:tr>
              <a:tr h="370840">
                <a:tc>
                  <a:txBody>
                    <a:bodyPr/>
                    <a:lstStyle/>
                    <a:p>
                      <a:r>
                        <a:rPr lang="tr-TR" dirty="0" smtClean="0"/>
                        <a:t>Titanyum Alaşımları</a:t>
                      </a:r>
                      <a:endParaRPr lang="tr-TR" dirty="0"/>
                    </a:p>
                  </a:txBody>
                  <a:tcPr/>
                </a:tc>
                <a:tc>
                  <a:txBody>
                    <a:bodyPr/>
                    <a:lstStyle/>
                    <a:p>
                      <a:r>
                        <a:rPr lang="tr-TR" dirty="0" smtClean="0"/>
                        <a:t>Kalp kapakçığı, </a:t>
                      </a:r>
                      <a:r>
                        <a:rPr lang="tr-TR" dirty="0" err="1" smtClean="0"/>
                        <a:t>dental</a:t>
                      </a:r>
                      <a:r>
                        <a:rPr lang="tr-TR" dirty="0" smtClean="0"/>
                        <a:t> protezler,</a:t>
                      </a:r>
                      <a:r>
                        <a:rPr lang="tr-TR" baseline="0" dirty="0" smtClean="0"/>
                        <a:t> eklem protezleri ve plaka/çivileri, </a:t>
                      </a:r>
                      <a:r>
                        <a:rPr lang="tr-TR" baseline="0" dirty="0" err="1" smtClean="0"/>
                        <a:t>stentler</a:t>
                      </a:r>
                      <a:endParaRPr lang="tr-TR" dirty="0"/>
                    </a:p>
                  </a:txBody>
                  <a:tcPr/>
                </a:tc>
                <a:extLst>
                  <a:ext uri="{0D108BD9-81ED-4DB2-BD59-A6C34878D82A}">
                    <a16:rowId xmlns:a16="http://schemas.microsoft.com/office/drawing/2014/main" val="1134113911"/>
                  </a:ext>
                </a:extLst>
              </a:tr>
            </a:tbl>
          </a:graphicData>
        </a:graphic>
      </p:graphicFrame>
      <p:sp>
        <p:nvSpPr>
          <p:cNvPr id="4" name="Veri Yer Tutucusu 3"/>
          <p:cNvSpPr>
            <a:spLocks noGrp="1"/>
          </p:cNvSpPr>
          <p:nvPr>
            <p:ph type="dt" sz="half" idx="10"/>
          </p:nvPr>
        </p:nvSpPr>
        <p:spPr/>
        <p:txBody>
          <a:bodyPr/>
          <a:lstStyle/>
          <a:p>
            <a:r>
              <a:rPr lang="tr-TR" smtClean="0"/>
              <a:t>06.03.2023</a:t>
            </a:r>
            <a:endParaRPr lang="tr-TR"/>
          </a:p>
        </p:txBody>
      </p:sp>
      <p:sp>
        <p:nvSpPr>
          <p:cNvPr id="5" name="Altbilgi Yer Tutucusu 4"/>
          <p:cNvSpPr>
            <a:spLocks noGrp="1"/>
          </p:cNvSpPr>
          <p:nvPr>
            <p:ph type="ftr" sz="quarter" idx="11"/>
          </p:nvPr>
        </p:nvSpPr>
        <p:spPr/>
        <p:txBody>
          <a:bodyPr/>
          <a:lstStyle/>
          <a:p>
            <a:r>
              <a:rPr lang="tr-TR" smtClean="0"/>
              <a:t>Biyomedikal Teknoloji_Ders#2</a:t>
            </a:r>
            <a:endParaRPr lang="tr-TR"/>
          </a:p>
        </p:txBody>
      </p:sp>
    </p:spTree>
    <p:extLst>
      <p:ext uri="{BB962C8B-B14F-4D97-AF65-F5344CB8AC3E}">
        <p14:creationId xmlns:p14="http://schemas.microsoft.com/office/powerpoint/2010/main" val="16782703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5B6216-CFAA-48D5-A289-0411C2EB1E5D}"/>
              </a:ext>
            </a:extLst>
          </p:cNvPr>
          <p:cNvSpPr>
            <a:spLocks noGrp="1"/>
          </p:cNvSpPr>
          <p:nvPr>
            <p:ph type="title"/>
          </p:nvPr>
        </p:nvSpPr>
        <p:spPr/>
        <p:txBody>
          <a:bodyPr/>
          <a:lstStyle/>
          <a:p>
            <a:r>
              <a:rPr lang="tr-TR" dirty="0"/>
              <a:t>Seramik Malzemeler</a:t>
            </a:r>
          </a:p>
        </p:txBody>
      </p:sp>
      <p:sp>
        <p:nvSpPr>
          <p:cNvPr id="3" name="İçerik Yer Tutucusu 2">
            <a:extLst>
              <a:ext uri="{FF2B5EF4-FFF2-40B4-BE49-F238E27FC236}">
                <a16:creationId xmlns:a16="http://schemas.microsoft.com/office/drawing/2014/main" id="{4BC983B8-0294-41FD-AED6-489A2C608B81}"/>
              </a:ext>
            </a:extLst>
          </p:cNvPr>
          <p:cNvSpPr>
            <a:spLocks noGrp="1"/>
          </p:cNvSpPr>
          <p:nvPr>
            <p:ph idx="1"/>
          </p:nvPr>
        </p:nvSpPr>
        <p:spPr>
          <a:xfrm>
            <a:off x="1069848" y="2121408"/>
            <a:ext cx="6684739" cy="4050792"/>
          </a:xfrm>
        </p:spPr>
        <p:txBody>
          <a:bodyPr/>
          <a:lstStyle/>
          <a:p>
            <a:r>
              <a:rPr lang="tr-TR" dirty="0"/>
              <a:t>Metal-Ametal veya Ametal-Ametal bileşiklerinden meydana gelmektedirler.</a:t>
            </a:r>
          </a:p>
          <a:p>
            <a:r>
              <a:rPr lang="tr-TR" dirty="0"/>
              <a:t>En az 2 farklı atom bulundururlar.</a:t>
            </a:r>
          </a:p>
          <a:p>
            <a:pPr lvl="1"/>
            <a:r>
              <a:rPr lang="tr-TR" b="1" dirty="0">
                <a:effectLst>
                  <a:outerShdw blurRad="38100" dist="38100" dir="2700000" algn="tl">
                    <a:srgbClr val="000000">
                      <a:alpha val="43137"/>
                    </a:srgbClr>
                  </a:outerShdw>
                </a:effectLst>
              </a:rPr>
              <a:t>İyonik bağ</a:t>
            </a:r>
          </a:p>
          <a:p>
            <a:pPr lvl="1"/>
            <a:r>
              <a:rPr lang="tr-TR" b="1" dirty="0" err="1">
                <a:effectLst>
                  <a:outerShdw blurRad="38100" dist="38100" dir="2700000" algn="tl">
                    <a:srgbClr val="000000">
                      <a:alpha val="43137"/>
                    </a:srgbClr>
                  </a:outerShdw>
                </a:effectLst>
              </a:rPr>
              <a:t>Kovalent</a:t>
            </a:r>
            <a:r>
              <a:rPr lang="tr-TR" b="1" dirty="0">
                <a:effectLst>
                  <a:outerShdw blurRad="38100" dist="38100" dir="2700000" algn="tl">
                    <a:srgbClr val="000000">
                      <a:alpha val="43137"/>
                    </a:srgbClr>
                  </a:outerShdw>
                </a:effectLst>
              </a:rPr>
              <a:t> Bağ</a:t>
            </a:r>
          </a:p>
          <a:p>
            <a:r>
              <a:rPr lang="tr-TR" dirty="0"/>
              <a:t>Seramik: </a:t>
            </a:r>
            <a:r>
              <a:rPr lang="tr-TR" dirty="0" err="1"/>
              <a:t>Keramikos</a:t>
            </a:r>
            <a:r>
              <a:rPr lang="tr-TR" dirty="0"/>
              <a:t> (Yunanca)</a:t>
            </a:r>
          </a:p>
          <a:p>
            <a:pPr lvl="1"/>
            <a:r>
              <a:rPr lang="tr-TR" dirty="0"/>
              <a:t>Yanmış malzeme anlamına gelmektedir.</a:t>
            </a:r>
          </a:p>
          <a:p>
            <a:pPr lvl="1"/>
            <a:r>
              <a:rPr lang="tr-TR" dirty="0"/>
              <a:t>Seramik malzemelerde, istenilen özelliklerin elde edilmesi için pişirme işlemi gereklidir.</a:t>
            </a:r>
          </a:p>
        </p:txBody>
      </p:sp>
      <p:sp>
        <p:nvSpPr>
          <p:cNvPr id="4" name="Veri Yer Tutucusu 3">
            <a:extLst>
              <a:ext uri="{FF2B5EF4-FFF2-40B4-BE49-F238E27FC236}">
                <a16:creationId xmlns:a16="http://schemas.microsoft.com/office/drawing/2014/main" id="{F9B1D8A9-4187-A58D-97B5-D72A606362B7}"/>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040A8B6A-295D-E4FB-BA88-314424DDF3D6}"/>
              </a:ext>
            </a:extLst>
          </p:cNvPr>
          <p:cNvSpPr>
            <a:spLocks noGrp="1"/>
          </p:cNvSpPr>
          <p:nvPr>
            <p:ph type="ftr" sz="quarter" idx="11"/>
          </p:nvPr>
        </p:nvSpPr>
        <p:spPr/>
        <p:txBody>
          <a:bodyPr/>
          <a:lstStyle/>
          <a:p>
            <a:r>
              <a:rPr lang="tr-TR"/>
              <a:t>Biyomedikal Teknoloji_Ders#2</a:t>
            </a:r>
          </a:p>
        </p:txBody>
      </p:sp>
      <p:pic>
        <p:nvPicPr>
          <p:cNvPr id="6" name="Picture 2" descr="https://cdn.britannica.com/72/105672-050-32A376C1/types-bonding-crysta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107" b="53540"/>
          <a:stretch/>
        </p:blipFill>
        <p:spPr bwMode="auto">
          <a:xfrm>
            <a:off x="8459563" y="562653"/>
            <a:ext cx="2283273" cy="2472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cdn.britannica.com/72/105672-050-32A376C1/types-bonding-crysta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233" t="6034" r="10585" b="53540"/>
          <a:stretch/>
        </p:blipFill>
        <p:spPr bwMode="auto">
          <a:xfrm>
            <a:off x="7415784" y="3524609"/>
            <a:ext cx="2984739" cy="225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16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3499B4-0E7A-46A2-A6F2-0F771695C27B}"/>
              </a:ext>
            </a:extLst>
          </p:cNvPr>
          <p:cNvSpPr>
            <a:spLocks noGrp="1"/>
          </p:cNvSpPr>
          <p:nvPr>
            <p:ph type="title"/>
          </p:nvPr>
        </p:nvSpPr>
        <p:spPr/>
        <p:txBody>
          <a:bodyPr/>
          <a:lstStyle/>
          <a:p>
            <a:r>
              <a:rPr lang="tr-TR" dirty="0"/>
              <a:t>Kristal Yapılı Seramikler</a:t>
            </a:r>
          </a:p>
        </p:txBody>
      </p:sp>
      <p:sp>
        <p:nvSpPr>
          <p:cNvPr id="3" name="İçerik Yer Tutucusu 2">
            <a:extLst>
              <a:ext uri="{FF2B5EF4-FFF2-40B4-BE49-F238E27FC236}">
                <a16:creationId xmlns:a16="http://schemas.microsoft.com/office/drawing/2014/main" id="{3C1DDE73-0908-4925-9B1A-850B6B28DFD1}"/>
              </a:ext>
            </a:extLst>
          </p:cNvPr>
          <p:cNvSpPr>
            <a:spLocks noGrp="1"/>
          </p:cNvSpPr>
          <p:nvPr>
            <p:ph idx="1"/>
          </p:nvPr>
        </p:nvSpPr>
        <p:spPr/>
        <p:txBody>
          <a:bodyPr>
            <a:normAutofit lnSpcReduction="10000"/>
          </a:bodyPr>
          <a:lstStyle/>
          <a:p>
            <a:r>
              <a:rPr lang="tr-TR" dirty="0"/>
              <a:t>Metal atomları elektron verir (+ yüklü iyon haline gelir)</a:t>
            </a:r>
          </a:p>
          <a:p>
            <a:pPr lvl="1"/>
            <a:r>
              <a:rPr lang="tr-TR" dirty="0"/>
              <a:t>Katyon</a:t>
            </a:r>
          </a:p>
          <a:p>
            <a:r>
              <a:rPr lang="tr-TR" dirty="0"/>
              <a:t>Ametal atomları elektron alır (- yüklü iyon haline gelir)</a:t>
            </a:r>
          </a:p>
          <a:p>
            <a:pPr lvl="1"/>
            <a:r>
              <a:rPr lang="tr-TR" dirty="0"/>
              <a:t>Anyon</a:t>
            </a:r>
          </a:p>
          <a:p>
            <a:r>
              <a:rPr lang="tr-TR" dirty="0"/>
              <a:t>Seramiklerdeki kristal yapının şekillenmesinde anyon ve katyonların;</a:t>
            </a:r>
          </a:p>
          <a:p>
            <a:pPr lvl="1"/>
            <a:r>
              <a:rPr lang="tr-TR" dirty="0"/>
              <a:t>Elektrik yükü büyüklüğü,</a:t>
            </a:r>
          </a:p>
          <a:p>
            <a:pPr lvl="1"/>
            <a:r>
              <a:rPr lang="tr-TR" dirty="0"/>
              <a:t>İyonlaşan atomların boyutları</a:t>
            </a:r>
          </a:p>
          <a:p>
            <a:pPr marL="57150" indent="0">
              <a:buNone/>
            </a:pPr>
            <a:r>
              <a:rPr lang="tr-TR" dirty="0"/>
              <a:t>etkilidir.</a:t>
            </a:r>
          </a:p>
          <a:p>
            <a:pPr indent="-285750"/>
            <a:r>
              <a:rPr lang="tr-TR" dirty="0"/>
              <a:t>Anyon ve katyon yükleri birbirini nötrler. Dolayısıyla seramikler yalıtkandır.</a:t>
            </a:r>
          </a:p>
          <a:p>
            <a:pPr indent="-285750"/>
            <a:r>
              <a:rPr lang="tr-TR" dirty="0"/>
              <a:t>Bir malzemenin elektriği iletmesi için atomlar arasında serbestçe gezinen elektronların bulunması gerekmektedir.</a:t>
            </a:r>
          </a:p>
        </p:txBody>
      </p:sp>
      <p:sp>
        <p:nvSpPr>
          <p:cNvPr id="4" name="Veri Yer Tutucusu 3">
            <a:extLst>
              <a:ext uri="{FF2B5EF4-FFF2-40B4-BE49-F238E27FC236}">
                <a16:creationId xmlns:a16="http://schemas.microsoft.com/office/drawing/2014/main" id="{72DC5D9C-B5DD-4C6D-52BA-E333861428A8}"/>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1066D8D2-7553-9459-C7EA-E619F513C8E8}"/>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323472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860E5A-4ADF-4099-844E-2D59DBA536C3}"/>
              </a:ext>
            </a:extLst>
          </p:cNvPr>
          <p:cNvSpPr>
            <a:spLocks noGrp="1"/>
          </p:cNvSpPr>
          <p:nvPr>
            <p:ph type="title"/>
          </p:nvPr>
        </p:nvSpPr>
        <p:spPr/>
        <p:txBody>
          <a:bodyPr/>
          <a:lstStyle/>
          <a:p>
            <a:r>
              <a:rPr lang="tr-TR" dirty="0"/>
              <a:t>Seramiklerde İyonların Elektrik Yükü</a:t>
            </a:r>
          </a:p>
        </p:txBody>
      </p:sp>
      <p:sp>
        <p:nvSpPr>
          <p:cNvPr id="3" name="İçerik Yer Tutucusu 2">
            <a:extLst>
              <a:ext uri="{FF2B5EF4-FFF2-40B4-BE49-F238E27FC236}">
                <a16:creationId xmlns:a16="http://schemas.microsoft.com/office/drawing/2014/main" id="{F3C22786-73E2-4E9D-BC4D-DFAFF63E0171}"/>
              </a:ext>
            </a:extLst>
          </p:cNvPr>
          <p:cNvSpPr>
            <a:spLocks noGrp="1"/>
          </p:cNvSpPr>
          <p:nvPr>
            <p:ph idx="1"/>
          </p:nvPr>
        </p:nvSpPr>
        <p:spPr>
          <a:xfrm>
            <a:off x="677334" y="2160589"/>
            <a:ext cx="7071003" cy="3880773"/>
          </a:xfrm>
        </p:spPr>
        <p:txBody>
          <a:bodyPr/>
          <a:lstStyle/>
          <a:p>
            <a:r>
              <a:rPr lang="tr-TR" dirty="0"/>
              <a:t>Örneğin Al ve O elementleri bileşik oluşturarak seramik bir yapı meydana getirsin.</a:t>
            </a:r>
          </a:p>
          <a:p>
            <a:pPr lvl="1"/>
            <a:r>
              <a:rPr lang="tr-TR" dirty="0"/>
              <a:t>Al: +3 değerlik ile iyonlaşır</a:t>
            </a:r>
          </a:p>
          <a:p>
            <a:pPr lvl="1"/>
            <a:r>
              <a:rPr lang="tr-TR" dirty="0"/>
              <a:t>O: -2 değerlik ile iyonlaşır.</a:t>
            </a:r>
          </a:p>
          <a:p>
            <a:r>
              <a:rPr lang="tr-TR" dirty="0"/>
              <a:t>Oluşacak bileşiğin nötr olması gerekmektedir.</a:t>
            </a:r>
          </a:p>
          <a:p>
            <a:r>
              <a:rPr lang="tr-TR" dirty="0"/>
              <a:t>1 Al ve 1 O birbirini </a:t>
            </a:r>
            <a:r>
              <a:rPr lang="tr-TR" dirty="0" err="1"/>
              <a:t>nötrleyemeyez</a:t>
            </a:r>
            <a:r>
              <a:rPr lang="tr-TR" dirty="0"/>
              <a:t>. </a:t>
            </a:r>
          </a:p>
          <a:p>
            <a:r>
              <a:rPr lang="tr-TR" dirty="0"/>
              <a:t>Bunun oluşması için 2 adet Al elementinin 3 adet O elementi ile bileşik oluşturması gerekmektedir.</a:t>
            </a:r>
          </a:p>
        </p:txBody>
      </p:sp>
      <p:pic>
        <p:nvPicPr>
          <p:cNvPr id="1026" name="Picture 2" descr="Al2O3 ile ilgili görsel sonucu&quot;">
            <a:extLst>
              <a:ext uri="{FF2B5EF4-FFF2-40B4-BE49-F238E27FC236}">
                <a16:creationId xmlns:a16="http://schemas.microsoft.com/office/drawing/2014/main" id="{DFF01CBB-FDF5-456E-962F-959309E023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25" b="16182"/>
          <a:stretch/>
        </p:blipFill>
        <p:spPr bwMode="auto">
          <a:xfrm>
            <a:off x="430351" y="5060597"/>
            <a:ext cx="7620000" cy="158083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275F2768-8194-4446-8880-5B2A3256B43B}"/>
              </a:ext>
            </a:extLst>
          </p:cNvPr>
          <p:cNvSpPr txBox="1"/>
          <p:nvPr/>
        </p:nvSpPr>
        <p:spPr>
          <a:xfrm>
            <a:off x="8278722" y="3906435"/>
            <a:ext cx="2712782" cy="2308324"/>
          </a:xfrm>
          <a:prstGeom prst="rect">
            <a:avLst/>
          </a:prstGeom>
          <a:noFill/>
          <a:ln>
            <a:solidFill>
              <a:srgbClr val="FF0000"/>
            </a:solidFill>
          </a:ln>
        </p:spPr>
        <p:txBody>
          <a:bodyPr wrap="square" rtlCol="0">
            <a:spAutoFit/>
          </a:bodyPr>
          <a:lstStyle/>
          <a:p>
            <a:r>
              <a:rPr lang="tr-TR" dirty="0"/>
              <a:t>Al: Alüminyum</a:t>
            </a:r>
          </a:p>
          <a:p>
            <a:r>
              <a:rPr lang="tr-TR" dirty="0" err="1"/>
              <a:t>Sünek</a:t>
            </a:r>
            <a:r>
              <a:rPr lang="tr-TR" dirty="0"/>
              <a:t> ve mekanik dayanımı düşük bir metaldir.</a:t>
            </a:r>
          </a:p>
          <a:p>
            <a:endParaRPr lang="tr-TR" dirty="0"/>
          </a:p>
          <a:p>
            <a:r>
              <a:rPr lang="tr-TR" dirty="0"/>
              <a:t>Al</a:t>
            </a:r>
            <a:r>
              <a:rPr lang="tr-TR" sz="1100" dirty="0"/>
              <a:t>2</a:t>
            </a:r>
            <a:r>
              <a:rPr lang="tr-TR" dirty="0"/>
              <a:t>O</a:t>
            </a:r>
            <a:r>
              <a:rPr lang="tr-TR" sz="1100" dirty="0"/>
              <a:t>3</a:t>
            </a:r>
            <a:r>
              <a:rPr lang="tr-TR" dirty="0"/>
              <a:t>: Alümina</a:t>
            </a:r>
          </a:p>
          <a:p>
            <a:r>
              <a:rPr lang="tr-TR" dirty="0"/>
              <a:t>Çok sert ve gevrek bir malzemedir.</a:t>
            </a:r>
          </a:p>
        </p:txBody>
      </p:sp>
      <p:pic>
        <p:nvPicPr>
          <p:cNvPr id="5" name="Picture 2" descr="oxygen atom ile ilgili görsel sonucu&quot;">
            <a:extLst>
              <a:ext uri="{FF2B5EF4-FFF2-40B4-BE49-F238E27FC236}">
                <a16:creationId xmlns:a16="http://schemas.microsoft.com/office/drawing/2014/main" id="{39D52DBC-724F-4BD4-8EB5-E9B9314E5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3" t="-7108" r="19732" b="-10572"/>
          <a:stretch/>
        </p:blipFill>
        <p:spPr bwMode="auto">
          <a:xfrm>
            <a:off x="9688569" y="1773715"/>
            <a:ext cx="2212975" cy="2308324"/>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1028" name="Picture 4" descr="aluminium atom ile ilgili görsel sonucu&quot;">
            <a:extLst>
              <a:ext uri="{FF2B5EF4-FFF2-40B4-BE49-F238E27FC236}">
                <a16:creationId xmlns:a16="http://schemas.microsoft.com/office/drawing/2014/main" id="{3D7FF4C3-FF22-4A41-B7AA-ECB284C86D9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29" t="-1918"/>
          <a:stretch/>
        </p:blipFill>
        <p:spPr bwMode="auto">
          <a:xfrm>
            <a:off x="7292863" y="1804006"/>
            <a:ext cx="2119003" cy="1999156"/>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06178EC3-8F80-4ABA-BF4B-F136139AD9C0}"/>
              </a:ext>
            </a:extLst>
          </p:cNvPr>
          <p:cNvSpPr txBox="1"/>
          <p:nvPr/>
        </p:nvSpPr>
        <p:spPr>
          <a:xfrm>
            <a:off x="7123075" y="1459442"/>
            <a:ext cx="2458581" cy="369332"/>
          </a:xfrm>
          <a:prstGeom prst="rect">
            <a:avLst/>
          </a:prstGeom>
          <a:noFill/>
          <a:ln>
            <a:solidFill>
              <a:srgbClr val="FF0000"/>
            </a:solidFill>
          </a:ln>
        </p:spPr>
        <p:txBody>
          <a:bodyPr wrap="square" rtlCol="0">
            <a:spAutoFit/>
          </a:bodyPr>
          <a:lstStyle/>
          <a:p>
            <a:pPr algn="ctr"/>
            <a:r>
              <a:rPr lang="tr-TR" dirty="0"/>
              <a:t>Alüminyum Atomu</a:t>
            </a:r>
          </a:p>
        </p:txBody>
      </p:sp>
      <p:sp>
        <p:nvSpPr>
          <p:cNvPr id="9" name="Metin kutusu 8">
            <a:extLst>
              <a:ext uri="{FF2B5EF4-FFF2-40B4-BE49-F238E27FC236}">
                <a16:creationId xmlns:a16="http://schemas.microsoft.com/office/drawing/2014/main" id="{C67610DE-E605-4DBD-A441-0AED96022C3E}"/>
              </a:ext>
            </a:extLst>
          </p:cNvPr>
          <p:cNvSpPr txBox="1"/>
          <p:nvPr/>
        </p:nvSpPr>
        <p:spPr>
          <a:xfrm>
            <a:off x="9739132" y="1462186"/>
            <a:ext cx="2119003" cy="369332"/>
          </a:xfrm>
          <a:prstGeom prst="rect">
            <a:avLst/>
          </a:prstGeom>
          <a:noFill/>
          <a:ln>
            <a:solidFill>
              <a:srgbClr val="FF0000"/>
            </a:solidFill>
          </a:ln>
        </p:spPr>
        <p:txBody>
          <a:bodyPr wrap="square" rtlCol="0">
            <a:spAutoFit/>
          </a:bodyPr>
          <a:lstStyle/>
          <a:p>
            <a:pPr algn="ctr"/>
            <a:r>
              <a:rPr lang="tr-TR" dirty="0"/>
              <a:t>Oksijen Atomu</a:t>
            </a:r>
          </a:p>
        </p:txBody>
      </p:sp>
      <p:sp>
        <p:nvSpPr>
          <p:cNvPr id="6" name="Veri Yer Tutucusu 5">
            <a:extLst>
              <a:ext uri="{FF2B5EF4-FFF2-40B4-BE49-F238E27FC236}">
                <a16:creationId xmlns:a16="http://schemas.microsoft.com/office/drawing/2014/main" id="{C8B1532A-B2FA-1A8A-C403-24FEE78765D3}"/>
              </a:ext>
            </a:extLst>
          </p:cNvPr>
          <p:cNvSpPr>
            <a:spLocks noGrp="1"/>
          </p:cNvSpPr>
          <p:nvPr>
            <p:ph type="dt" sz="half" idx="10"/>
          </p:nvPr>
        </p:nvSpPr>
        <p:spPr/>
        <p:txBody>
          <a:bodyPr/>
          <a:lstStyle/>
          <a:p>
            <a:r>
              <a:rPr lang="tr-TR"/>
              <a:t>06.03.2023</a:t>
            </a:r>
          </a:p>
        </p:txBody>
      </p:sp>
      <p:sp>
        <p:nvSpPr>
          <p:cNvPr id="7" name="Alt Bilgi Yer Tutucusu 6">
            <a:extLst>
              <a:ext uri="{FF2B5EF4-FFF2-40B4-BE49-F238E27FC236}">
                <a16:creationId xmlns:a16="http://schemas.microsoft.com/office/drawing/2014/main" id="{0ACE9008-D455-FE1B-55F2-E5A7FCB17489}"/>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127195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animEffect transition="in" filter="fade">
                                      <p:cBhvr>
                                        <p:cTn id="53" dur="500"/>
                                        <p:tgtEl>
                                          <p:spTgt spid="10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48ED73-A620-4402-9331-46000125F47F}"/>
              </a:ext>
            </a:extLst>
          </p:cNvPr>
          <p:cNvSpPr>
            <a:spLocks noGrp="1"/>
          </p:cNvSpPr>
          <p:nvPr>
            <p:ph type="title"/>
          </p:nvPr>
        </p:nvSpPr>
        <p:spPr/>
        <p:txBody>
          <a:bodyPr/>
          <a:lstStyle/>
          <a:p>
            <a:r>
              <a:rPr lang="tr-TR" dirty="0"/>
              <a:t>Seramiklerin Fiziksel Özellikleri</a:t>
            </a:r>
          </a:p>
        </p:txBody>
      </p:sp>
      <p:sp>
        <p:nvSpPr>
          <p:cNvPr id="3" name="İçerik Yer Tutucusu 2">
            <a:extLst>
              <a:ext uri="{FF2B5EF4-FFF2-40B4-BE49-F238E27FC236}">
                <a16:creationId xmlns:a16="http://schemas.microsoft.com/office/drawing/2014/main" id="{8B10D18F-7948-4E50-857F-E4A28BBC6A56}"/>
              </a:ext>
            </a:extLst>
          </p:cNvPr>
          <p:cNvSpPr>
            <a:spLocks noGrp="1"/>
          </p:cNvSpPr>
          <p:nvPr>
            <p:ph idx="1"/>
          </p:nvPr>
        </p:nvSpPr>
        <p:spPr/>
        <p:txBody>
          <a:bodyPr/>
          <a:lstStyle/>
          <a:p>
            <a:r>
              <a:rPr lang="tr-TR" dirty="0"/>
              <a:t>Elektriksel olarak yalıtkan</a:t>
            </a:r>
          </a:p>
          <a:p>
            <a:r>
              <a:rPr lang="tr-TR" dirty="0"/>
              <a:t>Sıcaklığa dayanıklı</a:t>
            </a:r>
          </a:p>
          <a:p>
            <a:r>
              <a:rPr lang="tr-TR" dirty="0"/>
              <a:t>Sert ve gevrek</a:t>
            </a:r>
          </a:p>
          <a:p>
            <a:r>
              <a:rPr lang="tr-TR" dirty="0"/>
              <a:t>Basma dayanımı yüksek</a:t>
            </a:r>
          </a:p>
          <a:p>
            <a:r>
              <a:rPr lang="tr-TR" dirty="0"/>
              <a:t>Çekme dayanımı düşük</a:t>
            </a:r>
          </a:p>
          <a:p>
            <a:r>
              <a:rPr lang="tr-TR" dirty="0"/>
              <a:t>Hafif</a:t>
            </a:r>
          </a:p>
          <a:p>
            <a:endParaRPr lang="tr-TR" dirty="0"/>
          </a:p>
        </p:txBody>
      </p:sp>
      <p:grpSp>
        <p:nvGrpSpPr>
          <p:cNvPr id="10" name="Grup 9">
            <a:extLst>
              <a:ext uri="{FF2B5EF4-FFF2-40B4-BE49-F238E27FC236}">
                <a16:creationId xmlns:a16="http://schemas.microsoft.com/office/drawing/2014/main" id="{6DA85B54-C8DF-2ABC-20F5-2AF9D23EC315}"/>
              </a:ext>
            </a:extLst>
          </p:cNvPr>
          <p:cNvGrpSpPr/>
          <p:nvPr/>
        </p:nvGrpSpPr>
        <p:grpSpPr>
          <a:xfrm>
            <a:off x="5872078" y="1724644"/>
            <a:ext cx="4075858" cy="3627035"/>
            <a:chOff x="5872078" y="1724644"/>
            <a:chExt cx="4075858" cy="3627035"/>
          </a:xfrm>
        </p:grpSpPr>
        <p:pic>
          <p:nvPicPr>
            <p:cNvPr id="1028" name="Picture 4" descr="Mechanical properties - Paroc.pl">
              <a:extLst>
                <a:ext uri="{FF2B5EF4-FFF2-40B4-BE49-F238E27FC236}">
                  <a16:creationId xmlns:a16="http://schemas.microsoft.com/office/drawing/2014/main" id="{6AD6C6D3-D35C-582C-C5E1-5354140658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65" b="85311" l="1292" r="59963">
                          <a14:foregroundMark x1="2030" y1="4237" x2="51661" y2="6780"/>
                          <a14:foregroundMark x1="51661" y1="6780" x2="9963" y2="15819"/>
                          <a14:foregroundMark x1="9963" y1="15819" x2="17343" y2="29096"/>
                          <a14:foregroundMark x1="17343" y1="29096" x2="53321" y2="30791"/>
                          <a14:foregroundMark x1="53321" y1="30791" x2="9041" y2="43220"/>
                          <a14:foregroundMark x1="9041" y1="43220" x2="33026" y2="56215"/>
                          <a14:foregroundMark x1="33026" y1="56215" x2="48524" y2="57910"/>
                          <a14:foregroundMark x1="48524" y1="57910" x2="45203" y2="72316"/>
                          <a14:foregroundMark x1="45203" y1="72316" x2="6458" y2="68927"/>
                          <a14:foregroundMark x1="6458" y1="68927" x2="19004" y2="78814"/>
                          <a14:foregroundMark x1="19004" y1="78814" x2="52952" y2="80791"/>
                          <a14:foregroundMark x1="52952" y1="80791" x2="55351" y2="21469"/>
                          <a14:foregroundMark x1="55351" y1="21469" x2="45387" y2="16949"/>
                          <a14:foregroundMark x1="45387" y1="16949" x2="42620" y2="69774"/>
                          <a14:foregroundMark x1="42620" y1="69774" x2="35978" y2="48870"/>
                          <a14:foregroundMark x1="35978" y1="48870" x2="37085" y2="21186"/>
                          <a14:foregroundMark x1="37085" y1="21186" x2="29889" y2="5932"/>
                          <a14:foregroundMark x1="29889" y1="5932" x2="22509" y2="75706"/>
                          <a14:foregroundMark x1="22509" y1="75706" x2="14945" y2="55085"/>
                          <a14:foregroundMark x1="14945" y1="55085" x2="16790" y2="29096"/>
                          <a14:foregroundMark x1="16790" y1="29096" x2="14945" y2="12429"/>
                          <a14:foregroundMark x1="14945" y1="12429" x2="3875" y2="44633"/>
                          <a14:foregroundMark x1="3875" y1="44633" x2="4613" y2="81638"/>
                          <a14:foregroundMark x1="9594" y1="40678" x2="9963" y2="68079"/>
                          <a14:foregroundMark x1="3875" y1="67514" x2="1476" y2="12147"/>
                          <a14:foregroundMark x1="1661" y1="10734" x2="19926" y2="847"/>
                          <a14:foregroundMark x1="19926" y1="847" x2="52399" y2="847"/>
                          <a14:foregroundMark x1="51107" y1="1977" x2="59225" y2="30508"/>
                          <a14:foregroundMark x1="59225" y1="30508" x2="59041" y2="64972"/>
                          <a14:foregroundMark x1="59041" y1="64972" x2="55535" y2="72881"/>
                          <a14:foregroundMark x1="9594" y1="75989" x2="9594" y2="85593"/>
                          <a14:foregroundMark x1="53690" y1="74294" x2="59963" y2="64972"/>
                          <a14:foregroundMark x1="59963" y1="64972" x2="59963" y2="64972"/>
                          <a14:foregroundMark x1="52952" y1="13559" x2="59963" y2="23729"/>
                          <a14:foregroundMark x1="59963" y1="23729" x2="59779" y2="25141"/>
                        </a14:backgroundRemoval>
                      </a14:imgEffect>
                    </a14:imgLayer>
                  </a14:imgProps>
                </a:ext>
                <a:ext uri="{28A0092B-C50C-407E-A947-70E740481C1C}">
                  <a14:useLocalDpi xmlns:a14="http://schemas.microsoft.com/office/drawing/2010/main" val="0"/>
                </a:ext>
              </a:extLst>
            </a:blip>
            <a:srcRect r="37885" b="15238"/>
            <a:stretch/>
          </p:blipFill>
          <p:spPr bwMode="auto">
            <a:xfrm>
              <a:off x="6741227" y="2121408"/>
              <a:ext cx="3206709" cy="285803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1192350C-17CC-D1C4-B8A7-66A41A6F838A}"/>
                </a:ext>
              </a:extLst>
            </p:cNvPr>
            <p:cNvSpPr txBox="1"/>
            <p:nvPr/>
          </p:nvSpPr>
          <p:spPr>
            <a:xfrm>
              <a:off x="5872078" y="3244334"/>
              <a:ext cx="869149" cy="369332"/>
            </a:xfrm>
            <a:prstGeom prst="rect">
              <a:avLst/>
            </a:prstGeom>
            <a:noFill/>
          </p:spPr>
          <p:txBody>
            <a:bodyPr wrap="none" rtlCol="0">
              <a:spAutoFit/>
            </a:bodyPr>
            <a:lstStyle/>
            <a:p>
              <a:r>
                <a:rPr lang="tr-TR" dirty="0"/>
                <a:t>Basma</a:t>
              </a:r>
            </a:p>
          </p:txBody>
        </p:sp>
        <p:sp>
          <p:nvSpPr>
            <p:cNvPr id="5" name="Metin kutusu 4">
              <a:extLst>
                <a:ext uri="{FF2B5EF4-FFF2-40B4-BE49-F238E27FC236}">
                  <a16:creationId xmlns:a16="http://schemas.microsoft.com/office/drawing/2014/main" id="{350C9553-9846-6277-2262-514182FD5D53}"/>
                </a:ext>
              </a:extLst>
            </p:cNvPr>
            <p:cNvSpPr txBox="1"/>
            <p:nvPr/>
          </p:nvSpPr>
          <p:spPr>
            <a:xfrm>
              <a:off x="7865123" y="3244334"/>
              <a:ext cx="958917" cy="369332"/>
            </a:xfrm>
            <a:prstGeom prst="rect">
              <a:avLst/>
            </a:prstGeom>
            <a:noFill/>
          </p:spPr>
          <p:txBody>
            <a:bodyPr wrap="none" rtlCol="0">
              <a:spAutoFit/>
            </a:bodyPr>
            <a:lstStyle/>
            <a:p>
              <a:r>
                <a:rPr lang="tr-TR" dirty="0"/>
                <a:t>Çekme</a:t>
              </a:r>
            </a:p>
          </p:txBody>
        </p:sp>
        <p:sp>
          <p:nvSpPr>
            <p:cNvPr id="6" name="Metin kutusu 5">
              <a:extLst>
                <a:ext uri="{FF2B5EF4-FFF2-40B4-BE49-F238E27FC236}">
                  <a16:creationId xmlns:a16="http://schemas.microsoft.com/office/drawing/2014/main" id="{61141234-2A2E-9A71-4A72-4014A236D1A6}"/>
                </a:ext>
              </a:extLst>
            </p:cNvPr>
            <p:cNvSpPr txBox="1"/>
            <p:nvPr/>
          </p:nvSpPr>
          <p:spPr>
            <a:xfrm>
              <a:off x="7081381" y="1724644"/>
              <a:ext cx="311304" cy="369332"/>
            </a:xfrm>
            <a:prstGeom prst="rect">
              <a:avLst/>
            </a:prstGeom>
            <a:noFill/>
          </p:spPr>
          <p:txBody>
            <a:bodyPr wrap="none" rtlCol="0">
              <a:spAutoFit/>
            </a:bodyPr>
            <a:lstStyle/>
            <a:p>
              <a:r>
                <a:rPr lang="tr-TR" dirty="0"/>
                <a:t>F</a:t>
              </a:r>
            </a:p>
          </p:txBody>
        </p:sp>
        <p:sp>
          <p:nvSpPr>
            <p:cNvPr id="7" name="Metin kutusu 6">
              <a:extLst>
                <a:ext uri="{FF2B5EF4-FFF2-40B4-BE49-F238E27FC236}">
                  <a16:creationId xmlns:a16="http://schemas.microsoft.com/office/drawing/2014/main" id="{DA11F214-0981-6028-018F-D614D48F3A77}"/>
                </a:ext>
              </a:extLst>
            </p:cNvPr>
            <p:cNvSpPr txBox="1"/>
            <p:nvPr/>
          </p:nvSpPr>
          <p:spPr>
            <a:xfrm>
              <a:off x="9176064" y="1784019"/>
              <a:ext cx="311304" cy="369332"/>
            </a:xfrm>
            <a:prstGeom prst="rect">
              <a:avLst/>
            </a:prstGeom>
            <a:noFill/>
          </p:spPr>
          <p:txBody>
            <a:bodyPr wrap="none" rtlCol="0">
              <a:spAutoFit/>
            </a:bodyPr>
            <a:lstStyle/>
            <a:p>
              <a:r>
                <a:rPr lang="tr-TR" dirty="0"/>
                <a:t>F</a:t>
              </a:r>
            </a:p>
          </p:txBody>
        </p:sp>
        <p:sp>
          <p:nvSpPr>
            <p:cNvPr id="8" name="Metin kutusu 7">
              <a:extLst>
                <a:ext uri="{FF2B5EF4-FFF2-40B4-BE49-F238E27FC236}">
                  <a16:creationId xmlns:a16="http://schemas.microsoft.com/office/drawing/2014/main" id="{2C3D1EE2-6053-EA74-133F-9A1A85D81A5B}"/>
                </a:ext>
              </a:extLst>
            </p:cNvPr>
            <p:cNvSpPr txBox="1"/>
            <p:nvPr/>
          </p:nvSpPr>
          <p:spPr>
            <a:xfrm>
              <a:off x="7081381" y="4982347"/>
              <a:ext cx="311304" cy="369332"/>
            </a:xfrm>
            <a:prstGeom prst="rect">
              <a:avLst/>
            </a:prstGeom>
            <a:noFill/>
          </p:spPr>
          <p:txBody>
            <a:bodyPr wrap="none" rtlCol="0">
              <a:spAutoFit/>
            </a:bodyPr>
            <a:lstStyle/>
            <a:p>
              <a:r>
                <a:rPr lang="tr-TR" dirty="0"/>
                <a:t>F</a:t>
              </a:r>
            </a:p>
          </p:txBody>
        </p:sp>
        <p:sp>
          <p:nvSpPr>
            <p:cNvPr id="9" name="Metin kutusu 8">
              <a:extLst>
                <a:ext uri="{FF2B5EF4-FFF2-40B4-BE49-F238E27FC236}">
                  <a16:creationId xmlns:a16="http://schemas.microsoft.com/office/drawing/2014/main" id="{DEC0D318-DF70-5E0E-EB62-2FE42D624BA9}"/>
                </a:ext>
              </a:extLst>
            </p:cNvPr>
            <p:cNvSpPr txBox="1"/>
            <p:nvPr/>
          </p:nvSpPr>
          <p:spPr>
            <a:xfrm>
              <a:off x="9176064" y="4931109"/>
              <a:ext cx="311304" cy="369332"/>
            </a:xfrm>
            <a:prstGeom prst="rect">
              <a:avLst/>
            </a:prstGeom>
            <a:noFill/>
          </p:spPr>
          <p:txBody>
            <a:bodyPr wrap="none" rtlCol="0">
              <a:spAutoFit/>
            </a:bodyPr>
            <a:lstStyle/>
            <a:p>
              <a:r>
                <a:rPr lang="tr-TR" dirty="0"/>
                <a:t>F</a:t>
              </a:r>
            </a:p>
          </p:txBody>
        </p:sp>
      </p:grpSp>
      <p:sp>
        <p:nvSpPr>
          <p:cNvPr id="11" name="Veri Yer Tutucusu 10">
            <a:extLst>
              <a:ext uri="{FF2B5EF4-FFF2-40B4-BE49-F238E27FC236}">
                <a16:creationId xmlns:a16="http://schemas.microsoft.com/office/drawing/2014/main" id="{F257E918-80C7-C884-119D-29FD72FBB964}"/>
              </a:ext>
            </a:extLst>
          </p:cNvPr>
          <p:cNvSpPr>
            <a:spLocks noGrp="1"/>
          </p:cNvSpPr>
          <p:nvPr>
            <p:ph type="dt" sz="half" idx="10"/>
          </p:nvPr>
        </p:nvSpPr>
        <p:spPr/>
        <p:txBody>
          <a:bodyPr/>
          <a:lstStyle/>
          <a:p>
            <a:r>
              <a:rPr lang="tr-TR"/>
              <a:t>06.03.2023</a:t>
            </a:r>
          </a:p>
        </p:txBody>
      </p:sp>
      <p:sp>
        <p:nvSpPr>
          <p:cNvPr id="12" name="Alt Bilgi Yer Tutucusu 11">
            <a:extLst>
              <a:ext uri="{FF2B5EF4-FFF2-40B4-BE49-F238E27FC236}">
                <a16:creationId xmlns:a16="http://schemas.microsoft.com/office/drawing/2014/main" id="{46CB2E4B-DA18-E3A7-DFA2-F767F881EFED}"/>
              </a:ext>
            </a:extLst>
          </p:cNvPr>
          <p:cNvSpPr>
            <a:spLocks noGrp="1"/>
          </p:cNvSpPr>
          <p:nvPr>
            <p:ph type="ftr" sz="quarter" idx="11"/>
          </p:nvPr>
        </p:nvSpPr>
        <p:spPr/>
        <p:txBody>
          <a:bodyPr/>
          <a:lstStyle/>
          <a:p>
            <a:r>
              <a:rPr lang="tr-TR"/>
              <a:t>Biyomedikal Teknoloji_Ders#2</a:t>
            </a:r>
          </a:p>
        </p:txBody>
      </p:sp>
      <p:grpSp>
        <p:nvGrpSpPr>
          <p:cNvPr id="14" name="Grup 13"/>
          <p:cNvGrpSpPr/>
          <p:nvPr/>
        </p:nvGrpSpPr>
        <p:grpSpPr>
          <a:xfrm>
            <a:off x="10573704" y="2233629"/>
            <a:ext cx="969753" cy="2697480"/>
            <a:chOff x="9441180" y="1040130"/>
            <a:chExt cx="969753" cy="2697480"/>
          </a:xfrm>
        </p:grpSpPr>
        <p:pic>
          <p:nvPicPr>
            <p:cNvPr id="15" name="Picture 2" descr="What is a Brittle Material? | MATSE 81: Materials In Today's World"/>
            <p:cNvPicPr>
              <a:picLocks noChangeAspect="1" noChangeArrowheads="1"/>
            </p:cNvPicPr>
            <p:nvPr/>
          </p:nvPicPr>
          <p:blipFill rotWithShape="1">
            <a:blip r:embed="rId4">
              <a:extLst>
                <a:ext uri="{28A0092B-C50C-407E-A947-70E740481C1C}">
                  <a14:useLocalDpi xmlns:a14="http://schemas.microsoft.com/office/drawing/2010/main" val="0"/>
                </a:ext>
              </a:extLst>
            </a:blip>
            <a:srcRect l="16602" t="35772" r="76040" b="23013"/>
            <a:stretch/>
          </p:blipFill>
          <p:spPr bwMode="auto">
            <a:xfrm>
              <a:off x="9637021" y="1040130"/>
              <a:ext cx="593766" cy="2337539"/>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p:cNvSpPr txBox="1"/>
            <p:nvPr/>
          </p:nvSpPr>
          <p:spPr>
            <a:xfrm>
              <a:off x="9441180" y="3368278"/>
              <a:ext cx="969753" cy="369332"/>
            </a:xfrm>
            <a:prstGeom prst="rect">
              <a:avLst/>
            </a:prstGeom>
            <a:solidFill>
              <a:schemeClr val="bg1"/>
            </a:solidFill>
          </p:spPr>
          <p:txBody>
            <a:bodyPr wrap="none" rtlCol="0">
              <a:spAutoFit/>
            </a:bodyPr>
            <a:lstStyle/>
            <a:p>
              <a:r>
                <a:rPr lang="tr-TR" dirty="0" smtClean="0"/>
                <a:t>Gevrek</a:t>
              </a:r>
            </a:p>
          </p:txBody>
        </p:sp>
      </p:grpSp>
    </p:spTree>
    <p:extLst>
      <p:ext uri="{BB962C8B-B14F-4D97-AF65-F5344CB8AC3E}">
        <p14:creationId xmlns:p14="http://schemas.microsoft.com/office/powerpoint/2010/main" val="144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bioceramic application ile ilgili görsel sonucu&quot;">
            <a:extLst>
              <a:ext uri="{FF2B5EF4-FFF2-40B4-BE49-F238E27FC236}">
                <a16:creationId xmlns:a16="http://schemas.microsoft.com/office/drawing/2014/main" id="{A8D37993-295A-4A84-AE1D-E7C450AA3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533" y="106768"/>
            <a:ext cx="3972926" cy="29952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BF49192F-08F0-4775-9E95-6434BDCFB98E}"/>
              </a:ext>
            </a:extLst>
          </p:cNvPr>
          <p:cNvSpPr>
            <a:spLocks noGrp="1"/>
          </p:cNvSpPr>
          <p:nvPr>
            <p:ph type="title"/>
          </p:nvPr>
        </p:nvSpPr>
        <p:spPr/>
        <p:txBody>
          <a:bodyPr/>
          <a:lstStyle/>
          <a:p>
            <a:r>
              <a:rPr lang="tr-TR" dirty="0" err="1"/>
              <a:t>Biyoseramikler</a:t>
            </a:r>
            <a:endParaRPr lang="tr-TR" dirty="0"/>
          </a:p>
        </p:txBody>
      </p:sp>
      <p:sp>
        <p:nvSpPr>
          <p:cNvPr id="3" name="İçerik Yer Tutucusu 2">
            <a:extLst>
              <a:ext uri="{FF2B5EF4-FFF2-40B4-BE49-F238E27FC236}">
                <a16:creationId xmlns:a16="http://schemas.microsoft.com/office/drawing/2014/main" id="{47596105-C5D7-47D8-9D3A-8E3078A1EC31}"/>
              </a:ext>
            </a:extLst>
          </p:cNvPr>
          <p:cNvSpPr>
            <a:spLocks noGrp="1"/>
          </p:cNvSpPr>
          <p:nvPr>
            <p:ph idx="1"/>
          </p:nvPr>
        </p:nvSpPr>
        <p:spPr/>
        <p:txBody>
          <a:bodyPr>
            <a:normAutofit fontScale="92500" lnSpcReduction="10000"/>
          </a:bodyPr>
          <a:lstStyle/>
          <a:p>
            <a:r>
              <a:rPr lang="tr-TR" dirty="0"/>
              <a:t>Vücudun yük taşıyan bölgelerine uygundur.</a:t>
            </a:r>
          </a:p>
          <a:p>
            <a:pPr lvl="1"/>
            <a:r>
              <a:rPr lang="tr-TR" dirty="0" err="1"/>
              <a:t>Dental</a:t>
            </a:r>
            <a:r>
              <a:rPr lang="tr-TR" dirty="0"/>
              <a:t> </a:t>
            </a:r>
            <a:r>
              <a:rPr lang="tr-TR" dirty="0" err="1"/>
              <a:t>implantlar</a:t>
            </a:r>
            <a:endParaRPr lang="tr-TR" dirty="0"/>
          </a:p>
          <a:p>
            <a:pPr lvl="1"/>
            <a:r>
              <a:rPr lang="tr-TR" dirty="0"/>
              <a:t>Kemik </a:t>
            </a:r>
            <a:r>
              <a:rPr lang="tr-TR" dirty="0" err="1"/>
              <a:t>greftleri</a:t>
            </a:r>
            <a:r>
              <a:rPr lang="tr-TR" dirty="0"/>
              <a:t>, plakaları ve vidaları</a:t>
            </a:r>
          </a:p>
          <a:p>
            <a:pPr lvl="1"/>
            <a:r>
              <a:rPr lang="tr-TR" dirty="0"/>
              <a:t>Kemik çimentoları</a:t>
            </a:r>
          </a:p>
          <a:p>
            <a:pPr lvl="1"/>
            <a:r>
              <a:rPr lang="tr-TR" dirty="0"/>
              <a:t>Metal </a:t>
            </a:r>
            <a:r>
              <a:rPr lang="tr-TR" dirty="0" err="1"/>
              <a:t>implantların</a:t>
            </a:r>
            <a:r>
              <a:rPr lang="tr-TR" dirty="0"/>
              <a:t> kaplanması</a:t>
            </a:r>
          </a:p>
          <a:p>
            <a:pPr marL="457200" lvl="1" indent="0">
              <a:buNone/>
            </a:pPr>
            <a:r>
              <a:rPr lang="tr-TR" dirty="0"/>
              <a:t>Çeşitleri;</a:t>
            </a:r>
          </a:p>
          <a:p>
            <a:pPr lvl="1"/>
            <a:r>
              <a:rPr lang="tr-TR" b="1" u="sng" dirty="0" err="1"/>
              <a:t>Biyoinert</a:t>
            </a:r>
            <a:r>
              <a:rPr lang="tr-TR" b="1" u="sng" dirty="0"/>
              <a:t>:</a:t>
            </a:r>
            <a:r>
              <a:rPr lang="tr-TR" dirty="0"/>
              <a:t> </a:t>
            </a:r>
            <a:r>
              <a:rPr lang="tr-TR" dirty="0" err="1"/>
              <a:t>Örn</a:t>
            </a:r>
            <a:r>
              <a:rPr lang="tr-TR" dirty="0"/>
              <a:t>, Al2O3</a:t>
            </a:r>
          </a:p>
          <a:p>
            <a:pPr lvl="2"/>
            <a:r>
              <a:rPr lang="tr-TR" dirty="0"/>
              <a:t>Vücutta ilen fiziksel ve mekanik özelliklerini korurlar. </a:t>
            </a:r>
          </a:p>
          <a:p>
            <a:pPr lvl="2"/>
            <a:r>
              <a:rPr lang="tr-TR" dirty="0"/>
              <a:t>Pasiftirler, vücutta dokularla kimyasal etkileşime girmezler.</a:t>
            </a:r>
          </a:p>
          <a:p>
            <a:pPr lvl="1"/>
            <a:r>
              <a:rPr lang="tr-TR" b="1" u="sng" dirty="0" err="1"/>
              <a:t>Biyoaktif</a:t>
            </a:r>
            <a:r>
              <a:rPr lang="tr-TR" b="1" u="sng" dirty="0"/>
              <a:t>:</a:t>
            </a:r>
            <a:r>
              <a:rPr lang="tr-TR" dirty="0"/>
              <a:t> </a:t>
            </a:r>
            <a:r>
              <a:rPr lang="tr-TR" dirty="0" err="1"/>
              <a:t>Örn</a:t>
            </a:r>
            <a:r>
              <a:rPr lang="tr-TR" dirty="0"/>
              <a:t>, Cam seramikler</a:t>
            </a:r>
          </a:p>
          <a:p>
            <a:pPr lvl="2"/>
            <a:r>
              <a:rPr lang="tr-TR" dirty="0"/>
              <a:t>Doku ile kimyasal bağ yaparak güçlü bir şekilde tutunmasını sağlar.</a:t>
            </a:r>
          </a:p>
          <a:p>
            <a:pPr lvl="2"/>
            <a:r>
              <a:rPr lang="tr-TR" dirty="0" err="1"/>
              <a:t>Poroz</a:t>
            </a:r>
            <a:r>
              <a:rPr lang="tr-TR" dirty="0"/>
              <a:t> yapıdadırlar. (Vücut sıvılarının ve havanın geçişine izin verir)</a:t>
            </a:r>
          </a:p>
          <a:p>
            <a:pPr lvl="1"/>
            <a:r>
              <a:rPr lang="tr-TR" b="1" u="sng" dirty="0" err="1"/>
              <a:t>Biyo-bozunur</a:t>
            </a:r>
            <a:r>
              <a:rPr lang="tr-TR" b="1" u="sng" dirty="0"/>
              <a:t>:</a:t>
            </a:r>
            <a:r>
              <a:rPr lang="tr-TR" dirty="0"/>
              <a:t> </a:t>
            </a:r>
            <a:r>
              <a:rPr lang="tr-TR" dirty="0" err="1"/>
              <a:t>Örn</a:t>
            </a:r>
            <a:r>
              <a:rPr lang="tr-TR" dirty="0"/>
              <a:t>, Kalsiyum Fosfat, Hidroksi Apatit</a:t>
            </a:r>
          </a:p>
          <a:p>
            <a:pPr lvl="2"/>
            <a:r>
              <a:rPr lang="tr-TR" dirty="0"/>
              <a:t>Vücut tarafından zamanla çözünebilir.</a:t>
            </a:r>
          </a:p>
        </p:txBody>
      </p:sp>
      <p:sp>
        <p:nvSpPr>
          <p:cNvPr id="4" name="Veri Yer Tutucusu 3">
            <a:extLst>
              <a:ext uri="{FF2B5EF4-FFF2-40B4-BE49-F238E27FC236}">
                <a16:creationId xmlns:a16="http://schemas.microsoft.com/office/drawing/2014/main" id="{E7B5F3F2-21AF-3262-5EC4-6F4120F0CBBC}"/>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0AEFC0A3-2E9A-37DE-3D79-6B2238B8B601}"/>
              </a:ext>
            </a:extLst>
          </p:cNvPr>
          <p:cNvSpPr>
            <a:spLocks noGrp="1"/>
          </p:cNvSpPr>
          <p:nvPr>
            <p:ph type="ftr" sz="quarter" idx="11"/>
          </p:nvPr>
        </p:nvSpPr>
        <p:spPr/>
        <p:txBody>
          <a:bodyPr/>
          <a:lstStyle/>
          <a:p>
            <a:r>
              <a:rPr lang="tr-TR" dirty="0"/>
              <a:t>Biyomedikal Teknoloji_Ders#2</a:t>
            </a:r>
          </a:p>
        </p:txBody>
      </p:sp>
      <p:pic>
        <p:nvPicPr>
          <p:cNvPr id="1026" name="Picture 2" descr="Trial Shows Bioactive Glass Stops Bone Infections « Science and Enterpr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544" y="3346196"/>
            <a:ext cx="4389882" cy="2926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41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2"/>
                                        </p:tgtEl>
                                        <p:attrNameLst>
                                          <p:attrName>style.visibility</p:attrName>
                                        </p:attrNameLst>
                                      </p:cBhvr>
                                      <p:to>
                                        <p:strVal val="visible"/>
                                      </p:to>
                                    </p:set>
                                    <p:animEffect transition="in" filter="fade">
                                      <p:cBhvr>
                                        <p:cTn id="37" dur="500"/>
                                        <p:tgtEl>
                                          <p:spTgt spid="410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wipe(left)">
                                      <p:cBhvr>
                                        <p:cTn id="42" dur="5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5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500"/>
                                        <p:tgtEl>
                                          <p:spTgt spid="3">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fade">
                                      <p:cBhvr>
                                        <p:cTn id="72" dur="500"/>
                                        <p:tgtEl>
                                          <p:spTgt spid="3">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Effect transition="in" filter="fade">
                                      <p:cBhvr>
                                        <p:cTn id="77" dur="500"/>
                                        <p:tgtEl>
                                          <p:spTgt spid="3">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3" end="13"/>
                                            </p:txEl>
                                          </p:spTgt>
                                        </p:tgtEl>
                                        <p:attrNameLst>
                                          <p:attrName>style.visibility</p:attrName>
                                        </p:attrNameLst>
                                      </p:cBhvr>
                                      <p:to>
                                        <p:strVal val="visible"/>
                                      </p:to>
                                    </p:set>
                                    <p:animEffect transition="in" filter="fade">
                                      <p:cBhvr>
                                        <p:cTn id="8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BiyoSERAMİKLER</a:t>
            </a:r>
            <a:r>
              <a:rPr lang="tr-TR" dirty="0" smtClean="0"/>
              <a:t> ve kullanım alanları</a:t>
            </a:r>
            <a:endParaRPr lang="tr-TR" dirty="0"/>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3659348294"/>
              </p:ext>
            </p:extLst>
          </p:nvPr>
        </p:nvGraphicFramePr>
        <p:xfrm>
          <a:off x="1069848" y="2093976"/>
          <a:ext cx="10058400" cy="256540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906427938"/>
                    </a:ext>
                  </a:extLst>
                </a:gridCol>
                <a:gridCol w="5029200">
                  <a:extLst>
                    <a:ext uri="{9D8B030D-6E8A-4147-A177-3AD203B41FA5}">
                      <a16:colId xmlns:a16="http://schemas.microsoft.com/office/drawing/2014/main" val="1499347986"/>
                    </a:ext>
                  </a:extLst>
                </a:gridCol>
              </a:tblGrid>
              <a:tr h="370840">
                <a:tc>
                  <a:txBody>
                    <a:bodyPr/>
                    <a:lstStyle/>
                    <a:p>
                      <a:r>
                        <a:rPr lang="tr-TR" dirty="0" err="1" smtClean="0"/>
                        <a:t>Biyometal</a:t>
                      </a:r>
                      <a:endParaRPr lang="tr-TR" dirty="0"/>
                    </a:p>
                  </a:txBody>
                  <a:tcPr/>
                </a:tc>
                <a:tc>
                  <a:txBody>
                    <a:bodyPr/>
                    <a:lstStyle/>
                    <a:p>
                      <a:r>
                        <a:rPr lang="tr-TR" dirty="0" smtClean="0"/>
                        <a:t>Uygulamalar</a:t>
                      </a:r>
                      <a:endParaRPr lang="tr-TR" dirty="0"/>
                    </a:p>
                  </a:txBody>
                  <a:tcPr/>
                </a:tc>
                <a:extLst>
                  <a:ext uri="{0D108BD9-81ED-4DB2-BD59-A6C34878D82A}">
                    <a16:rowId xmlns:a16="http://schemas.microsoft.com/office/drawing/2014/main" val="1246141201"/>
                  </a:ext>
                </a:extLst>
              </a:tr>
              <a:tr h="370840">
                <a:tc>
                  <a:txBody>
                    <a:bodyPr/>
                    <a:lstStyle/>
                    <a:p>
                      <a:r>
                        <a:rPr lang="tr-TR" dirty="0" smtClean="0"/>
                        <a:t>Alüminyum Oksit (Al</a:t>
                      </a:r>
                      <a:r>
                        <a:rPr lang="tr-TR" sz="1100" dirty="0" smtClean="0"/>
                        <a:t>2</a:t>
                      </a:r>
                      <a:r>
                        <a:rPr lang="tr-TR" dirty="0" smtClean="0"/>
                        <a:t>O</a:t>
                      </a:r>
                      <a:r>
                        <a:rPr lang="tr-TR" sz="1100" dirty="0" smtClean="0"/>
                        <a:t>3</a:t>
                      </a:r>
                      <a:r>
                        <a:rPr lang="tr-TR" dirty="0" smtClean="0"/>
                        <a:t>)</a:t>
                      </a:r>
                      <a:endParaRPr lang="tr-TR" dirty="0"/>
                    </a:p>
                  </a:txBody>
                  <a:tcPr/>
                </a:tc>
                <a:tc>
                  <a:txBody>
                    <a:bodyPr/>
                    <a:lstStyle/>
                    <a:p>
                      <a:r>
                        <a:rPr lang="tr-TR" dirty="0" smtClean="0"/>
                        <a:t>Eklem protezleri, ortopedik yük taşıma </a:t>
                      </a:r>
                      <a:r>
                        <a:rPr lang="tr-TR" dirty="0" err="1" smtClean="0"/>
                        <a:t>implantları</a:t>
                      </a:r>
                      <a:r>
                        <a:rPr lang="tr-TR" dirty="0" smtClean="0"/>
                        <a:t>, </a:t>
                      </a:r>
                      <a:r>
                        <a:rPr lang="tr-TR" dirty="0" err="1" smtClean="0"/>
                        <a:t>implant</a:t>
                      </a:r>
                      <a:r>
                        <a:rPr lang="tr-TR" dirty="0" smtClean="0"/>
                        <a:t> kaplama, </a:t>
                      </a:r>
                      <a:r>
                        <a:rPr lang="tr-TR" dirty="0" err="1" smtClean="0"/>
                        <a:t>dental</a:t>
                      </a:r>
                      <a:r>
                        <a:rPr lang="tr-TR" dirty="0" smtClean="0"/>
                        <a:t> </a:t>
                      </a:r>
                      <a:r>
                        <a:rPr lang="tr-TR" dirty="0" err="1" smtClean="0"/>
                        <a:t>implantlar</a:t>
                      </a:r>
                      <a:endParaRPr lang="tr-TR" dirty="0"/>
                    </a:p>
                  </a:txBody>
                  <a:tcPr/>
                </a:tc>
                <a:extLst>
                  <a:ext uri="{0D108BD9-81ED-4DB2-BD59-A6C34878D82A}">
                    <a16:rowId xmlns:a16="http://schemas.microsoft.com/office/drawing/2014/main" val="2108347106"/>
                  </a:ext>
                </a:extLst>
              </a:tr>
              <a:tr h="370840">
                <a:tc>
                  <a:txBody>
                    <a:bodyPr/>
                    <a:lstStyle/>
                    <a:p>
                      <a:r>
                        <a:rPr lang="tr-TR" dirty="0" err="1" smtClean="0"/>
                        <a:t>Biyoaktif</a:t>
                      </a:r>
                      <a:r>
                        <a:rPr lang="tr-TR" dirty="0" smtClean="0"/>
                        <a:t> Cam</a:t>
                      </a:r>
                      <a:endParaRPr lang="tr-TR" dirty="0"/>
                    </a:p>
                  </a:txBody>
                  <a:tcPr/>
                </a:tc>
                <a:tc>
                  <a:txBody>
                    <a:bodyPr/>
                    <a:lstStyle/>
                    <a:p>
                      <a:r>
                        <a:rPr lang="tr-TR" dirty="0" smtClean="0"/>
                        <a:t>Ortopedik ve </a:t>
                      </a:r>
                      <a:r>
                        <a:rPr lang="tr-TR" dirty="0" err="1" smtClean="0"/>
                        <a:t>dental</a:t>
                      </a:r>
                      <a:r>
                        <a:rPr lang="tr-TR" dirty="0" smtClean="0"/>
                        <a:t> </a:t>
                      </a:r>
                      <a:r>
                        <a:rPr lang="tr-TR" dirty="0" err="1" smtClean="0"/>
                        <a:t>implant</a:t>
                      </a:r>
                      <a:r>
                        <a:rPr lang="tr-TR" dirty="0" smtClean="0"/>
                        <a:t> kaplama, </a:t>
                      </a:r>
                      <a:r>
                        <a:rPr lang="tr-TR" dirty="0" err="1" smtClean="0"/>
                        <a:t>dental</a:t>
                      </a:r>
                      <a:r>
                        <a:rPr lang="tr-TR" dirty="0" smtClean="0"/>
                        <a:t> </a:t>
                      </a:r>
                      <a:r>
                        <a:rPr lang="tr-TR" dirty="0" err="1" smtClean="0"/>
                        <a:t>implantlar</a:t>
                      </a:r>
                      <a:r>
                        <a:rPr lang="tr-TR" dirty="0" smtClean="0"/>
                        <a:t>,</a:t>
                      </a:r>
                      <a:r>
                        <a:rPr lang="tr-TR" baseline="0" dirty="0" smtClean="0"/>
                        <a:t> kemik ve çene </a:t>
                      </a:r>
                      <a:r>
                        <a:rPr lang="tr-TR" baseline="0" dirty="0" err="1" smtClean="0"/>
                        <a:t>implantları</a:t>
                      </a:r>
                      <a:endParaRPr lang="tr-TR" dirty="0"/>
                    </a:p>
                  </a:txBody>
                  <a:tcPr/>
                </a:tc>
                <a:extLst>
                  <a:ext uri="{0D108BD9-81ED-4DB2-BD59-A6C34878D82A}">
                    <a16:rowId xmlns:a16="http://schemas.microsoft.com/office/drawing/2014/main" val="3784515502"/>
                  </a:ext>
                </a:extLst>
              </a:tr>
              <a:tr h="370840">
                <a:tc>
                  <a:txBody>
                    <a:bodyPr/>
                    <a:lstStyle/>
                    <a:p>
                      <a:r>
                        <a:rPr lang="tr-TR" dirty="0" smtClean="0"/>
                        <a:t>Kalsiyum Fosfat</a:t>
                      </a:r>
                      <a:endParaRPr lang="tr-TR" dirty="0"/>
                    </a:p>
                  </a:txBody>
                  <a:tcPr/>
                </a:tc>
                <a:tc>
                  <a:txBody>
                    <a:bodyPr/>
                    <a:lstStyle/>
                    <a:p>
                      <a:r>
                        <a:rPr lang="tr-TR" dirty="0" smtClean="0"/>
                        <a:t>Ortopedik ve </a:t>
                      </a:r>
                      <a:r>
                        <a:rPr lang="tr-TR" dirty="0" err="1" smtClean="0"/>
                        <a:t>dental</a:t>
                      </a:r>
                      <a:r>
                        <a:rPr lang="tr-TR" dirty="0" smtClean="0"/>
                        <a:t> </a:t>
                      </a:r>
                      <a:r>
                        <a:rPr lang="tr-TR" dirty="0" err="1" smtClean="0"/>
                        <a:t>implant</a:t>
                      </a:r>
                      <a:r>
                        <a:rPr lang="tr-TR" dirty="0" smtClean="0"/>
                        <a:t> kaplama,</a:t>
                      </a:r>
                      <a:r>
                        <a:rPr lang="tr-TR" baseline="0" dirty="0" smtClean="0"/>
                        <a:t> kemik </a:t>
                      </a:r>
                      <a:r>
                        <a:rPr lang="tr-TR" baseline="0" dirty="0" err="1" smtClean="0"/>
                        <a:t>implantları</a:t>
                      </a:r>
                      <a:r>
                        <a:rPr lang="tr-TR" baseline="0" dirty="0" smtClean="0"/>
                        <a:t>, kemik dolgusu</a:t>
                      </a:r>
                      <a:endParaRPr lang="tr-TR" dirty="0"/>
                    </a:p>
                  </a:txBody>
                  <a:tcPr/>
                </a:tc>
                <a:extLst>
                  <a:ext uri="{0D108BD9-81ED-4DB2-BD59-A6C34878D82A}">
                    <a16:rowId xmlns:a16="http://schemas.microsoft.com/office/drawing/2014/main" val="3630237703"/>
                  </a:ext>
                </a:extLst>
              </a:tr>
            </a:tbl>
          </a:graphicData>
        </a:graphic>
      </p:graphicFrame>
      <p:sp>
        <p:nvSpPr>
          <p:cNvPr id="4" name="Veri Yer Tutucusu 3"/>
          <p:cNvSpPr>
            <a:spLocks noGrp="1"/>
          </p:cNvSpPr>
          <p:nvPr>
            <p:ph type="dt" sz="half" idx="10"/>
          </p:nvPr>
        </p:nvSpPr>
        <p:spPr/>
        <p:txBody>
          <a:bodyPr/>
          <a:lstStyle/>
          <a:p>
            <a:r>
              <a:rPr lang="tr-TR" smtClean="0"/>
              <a:t>06.03.2023</a:t>
            </a:r>
            <a:endParaRPr lang="tr-TR"/>
          </a:p>
        </p:txBody>
      </p:sp>
      <p:sp>
        <p:nvSpPr>
          <p:cNvPr id="5" name="Altbilgi Yer Tutucusu 4"/>
          <p:cNvSpPr>
            <a:spLocks noGrp="1"/>
          </p:cNvSpPr>
          <p:nvPr>
            <p:ph type="ftr" sz="quarter" idx="11"/>
          </p:nvPr>
        </p:nvSpPr>
        <p:spPr/>
        <p:txBody>
          <a:bodyPr/>
          <a:lstStyle/>
          <a:p>
            <a:r>
              <a:rPr lang="tr-TR" smtClean="0"/>
              <a:t>Biyomedikal Teknoloji_Ders#2</a:t>
            </a:r>
            <a:endParaRPr lang="tr-TR"/>
          </a:p>
        </p:txBody>
      </p:sp>
    </p:spTree>
    <p:extLst>
      <p:ext uri="{BB962C8B-B14F-4D97-AF65-F5344CB8AC3E}">
        <p14:creationId xmlns:p14="http://schemas.microsoft.com/office/powerpoint/2010/main" val="3867496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lymer monomer ile ilgili görsel sonucu&quot;">
            <a:extLst>
              <a:ext uri="{FF2B5EF4-FFF2-40B4-BE49-F238E27FC236}">
                <a16:creationId xmlns:a16="http://schemas.microsoft.com/office/drawing/2014/main" id="{A121FAF9-A2A1-48AF-9A65-D643F9BCB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145" y="2519884"/>
            <a:ext cx="5306103" cy="1978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yagram 4"/>
          <p:cNvGraphicFramePr/>
          <p:nvPr/>
        </p:nvGraphicFramePr>
        <p:xfrm>
          <a:off x="7370377" y="4364319"/>
          <a:ext cx="2379286" cy="1533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 6"/>
          <p:cNvGrpSpPr/>
          <p:nvPr/>
        </p:nvGrpSpPr>
        <p:grpSpPr>
          <a:xfrm>
            <a:off x="7370377" y="5911468"/>
            <a:ext cx="2379284" cy="306616"/>
            <a:chOff x="1489" y="459924"/>
            <a:chExt cx="1159138" cy="613232"/>
          </a:xfrm>
        </p:grpSpPr>
        <p:sp>
          <p:nvSpPr>
            <p:cNvPr id="8" name="Yuvarlatılmış Dikdörtgen 7"/>
            <p:cNvSpPr/>
            <p:nvPr/>
          </p:nvSpPr>
          <p:spPr>
            <a:xfrm>
              <a:off x="30467" y="459924"/>
              <a:ext cx="1130160" cy="6132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Yuvarlatılmış Dikdörtgen 4"/>
            <p:cNvSpPr txBox="1"/>
            <p:nvPr/>
          </p:nvSpPr>
          <p:spPr>
            <a:xfrm>
              <a:off x="1489" y="476550"/>
              <a:ext cx="1070288" cy="5533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err="1"/>
                <a:t>Polimerizasyon</a:t>
              </a:r>
              <a:endParaRPr lang="tr-TR" sz="1800" kern="1200" dirty="0"/>
            </a:p>
          </p:txBody>
        </p:sp>
      </p:grpSp>
      <p:sp>
        <p:nvSpPr>
          <p:cNvPr id="2" name="Başlık 1">
            <a:extLst>
              <a:ext uri="{FF2B5EF4-FFF2-40B4-BE49-F238E27FC236}">
                <a16:creationId xmlns:a16="http://schemas.microsoft.com/office/drawing/2014/main" id="{C509F1FA-D71E-4FCB-A02A-FC19C2DC32EC}"/>
              </a:ext>
            </a:extLst>
          </p:cNvPr>
          <p:cNvSpPr>
            <a:spLocks noGrp="1"/>
          </p:cNvSpPr>
          <p:nvPr>
            <p:ph type="title"/>
          </p:nvPr>
        </p:nvSpPr>
        <p:spPr/>
        <p:txBody>
          <a:bodyPr/>
          <a:lstStyle/>
          <a:p>
            <a:r>
              <a:rPr lang="tr-TR" dirty="0"/>
              <a:t>Polimerler</a:t>
            </a:r>
          </a:p>
        </p:txBody>
      </p:sp>
      <p:sp>
        <p:nvSpPr>
          <p:cNvPr id="3" name="İçerik Yer Tutucusu 2">
            <a:extLst>
              <a:ext uri="{FF2B5EF4-FFF2-40B4-BE49-F238E27FC236}">
                <a16:creationId xmlns:a16="http://schemas.microsoft.com/office/drawing/2014/main" id="{D8A01895-9757-49CE-B3C8-2B5BE2D4D9CC}"/>
              </a:ext>
            </a:extLst>
          </p:cNvPr>
          <p:cNvSpPr>
            <a:spLocks noGrp="1"/>
          </p:cNvSpPr>
          <p:nvPr>
            <p:ph idx="1"/>
          </p:nvPr>
        </p:nvSpPr>
        <p:spPr>
          <a:xfrm>
            <a:off x="677334" y="2160589"/>
            <a:ext cx="4881255" cy="3880773"/>
          </a:xfrm>
        </p:spPr>
        <p:txBody>
          <a:bodyPr>
            <a:normAutofit lnSpcReduction="10000"/>
          </a:bodyPr>
          <a:lstStyle/>
          <a:p>
            <a:r>
              <a:rPr lang="tr-TR" b="1" u="sng" dirty="0"/>
              <a:t>Mono:</a:t>
            </a:r>
            <a:r>
              <a:rPr lang="tr-TR" dirty="0"/>
              <a:t> Tek anlamına gelmektedir.</a:t>
            </a:r>
          </a:p>
          <a:p>
            <a:r>
              <a:rPr lang="tr-TR" b="1" u="sng" dirty="0" err="1"/>
              <a:t>Poli</a:t>
            </a:r>
            <a:r>
              <a:rPr lang="tr-TR" b="1" u="sng" dirty="0"/>
              <a:t>:</a:t>
            </a:r>
            <a:r>
              <a:rPr lang="tr-TR" dirty="0"/>
              <a:t> Çok anlamına gelmektedir.</a:t>
            </a:r>
          </a:p>
          <a:p>
            <a:r>
              <a:rPr lang="tr-TR" b="1" u="sng" dirty="0" err="1"/>
              <a:t>Mer</a:t>
            </a:r>
            <a:r>
              <a:rPr lang="tr-TR" b="1" u="sng" dirty="0"/>
              <a:t>: </a:t>
            </a:r>
            <a:r>
              <a:rPr lang="tr-TR" dirty="0"/>
              <a:t>Kısım anlamına gelmektedir.</a:t>
            </a:r>
          </a:p>
          <a:p>
            <a:pPr lvl="1"/>
            <a:r>
              <a:rPr lang="tr-TR" b="1" u="sng" dirty="0"/>
              <a:t>Mono-</a:t>
            </a:r>
            <a:r>
              <a:rPr lang="tr-TR" b="1" u="sng" dirty="0" err="1"/>
              <a:t>mer</a:t>
            </a:r>
            <a:r>
              <a:rPr lang="tr-TR" b="1" u="sng" dirty="0"/>
              <a:t>: </a:t>
            </a:r>
            <a:r>
              <a:rPr lang="tr-TR" dirty="0"/>
              <a:t>Tek kısımlı anlamındadır.</a:t>
            </a:r>
          </a:p>
          <a:p>
            <a:pPr lvl="1"/>
            <a:r>
              <a:rPr lang="tr-TR" b="1" u="sng" dirty="0" err="1"/>
              <a:t>Poli-mer</a:t>
            </a:r>
            <a:r>
              <a:rPr lang="tr-TR" b="1" u="sng" dirty="0"/>
              <a:t>:</a:t>
            </a:r>
            <a:r>
              <a:rPr lang="tr-TR" dirty="0"/>
              <a:t> Çok kısımlı anlamındadır.</a:t>
            </a:r>
          </a:p>
          <a:p>
            <a:r>
              <a:rPr lang="tr-TR" dirty="0"/>
              <a:t>Polimerler; </a:t>
            </a:r>
            <a:r>
              <a:rPr lang="tr-TR" dirty="0" err="1"/>
              <a:t>monomerlerin</a:t>
            </a:r>
            <a:r>
              <a:rPr lang="tr-TR" dirty="0"/>
              <a:t> birbirine bağlanması sonucunda meydana gelmektedir.</a:t>
            </a:r>
          </a:p>
          <a:p>
            <a:r>
              <a:rPr lang="tr-TR" dirty="0"/>
              <a:t>Polimerler, </a:t>
            </a:r>
            <a:r>
              <a:rPr lang="tr-TR" dirty="0" err="1">
                <a:solidFill>
                  <a:srgbClr val="FF0000"/>
                </a:solidFill>
              </a:rPr>
              <a:t>Kovalent</a:t>
            </a:r>
            <a:r>
              <a:rPr lang="tr-TR" dirty="0">
                <a:solidFill>
                  <a:srgbClr val="FF0000"/>
                </a:solidFill>
              </a:rPr>
              <a:t> Bağ </a:t>
            </a:r>
            <a:r>
              <a:rPr lang="tr-TR" dirty="0"/>
              <a:t>ve </a:t>
            </a:r>
            <a:r>
              <a:rPr lang="tr-TR" dirty="0">
                <a:solidFill>
                  <a:srgbClr val="FF0000"/>
                </a:solidFill>
              </a:rPr>
              <a:t>Hidrojen Bağlarını </a:t>
            </a:r>
            <a:r>
              <a:rPr lang="tr-TR" dirty="0"/>
              <a:t>içeren </a:t>
            </a:r>
            <a:r>
              <a:rPr lang="tr-TR" b="1" dirty="0">
                <a:solidFill>
                  <a:srgbClr val="FF0000"/>
                </a:solidFill>
              </a:rPr>
              <a:t>«Karbon Zincirlerinden»</a:t>
            </a:r>
            <a:r>
              <a:rPr lang="tr-TR" dirty="0"/>
              <a:t> meydana gelmektedir.</a:t>
            </a:r>
          </a:p>
        </p:txBody>
      </p:sp>
      <p:pic>
        <p:nvPicPr>
          <p:cNvPr id="4" name="Picture 2" descr="What is a biomaterial? — Department of Agricultural Economics, Sociology,  and Education"/>
          <p:cNvPicPr>
            <a:picLocks noChangeAspect="1" noChangeArrowheads="1"/>
          </p:cNvPicPr>
          <p:nvPr/>
        </p:nvPicPr>
        <p:blipFill rotWithShape="1">
          <a:blip r:embed="rId8">
            <a:extLst>
              <a:ext uri="{28A0092B-C50C-407E-A947-70E740481C1C}">
                <a14:useLocalDpi xmlns:a14="http://schemas.microsoft.com/office/drawing/2010/main" val="0"/>
              </a:ext>
            </a:extLst>
          </a:blip>
          <a:srcRect t="15040" b="9987"/>
          <a:stretch/>
        </p:blipFill>
        <p:spPr bwMode="auto">
          <a:xfrm>
            <a:off x="6203483" y="271678"/>
            <a:ext cx="4543425" cy="2035252"/>
          </a:xfrm>
          <a:prstGeom prst="rect">
            <a:avLst/>
          </a:prstGeom>
          <a:noFill/>
          <a:extLst>
            <a:ext uri="{909E8E84-426E-40DD-AFC4-6F175D3DCCD1}">
              <a14:hiddenFill xmlns:a14="http://schemas.microsoft.com/office/drawing/2010/main">
                <a:solidFill>
                  <a:srgbClr val="FFFFFF"/>
                </a:solidFill>
              </a14:hiddenFill>
            </a:ext>
          </a:extLst>
        </p:spPr>
      </p:pic>
      <p:sp>
        <p:nvSpPr>
          <p:cNvPr id="6" name="Veri Yer Tutucusu 5">
            <a:extLst>
              <a:ext uri="{FF2B5EF4-FFF2-40B4-BE49-F238E27FC236}">
                <a16:creationId xmlns:a16="http://schemas.microsoft.com/office/drawing/2014/main" id="{2C954B4D-0D5C-686D-E43A-B3DECB3453EF}"/>
              </a:ext>
            </a:extLst>
          </p:cNvPr>
          <p:cNvSpPr>
            <a:spLocks noGrp="1"/>
          </p:cNvSpPr>
          <p:nvPr>
            <p:ph type="dt" sz="half" idx="10"/>
          </p:nvPr>
        </p:nvSpPr>
        <p:spPr/>
        <p:txBody>
          <a:bodyPr/>
          <a:lstStyle/>
          <a:p>
            <a:r>
              <a:rPr lang="tr-TR"/>
              <a:t>06.03.2023</a:t>
            </a:r>
          </a:p>
        </p:txBody>
      </p:sp>
      <p:sp>
        <p:nvSpPr>
          <p:cNvPr id="10" name="Alt Bilgi Yer Tutucusu 9">
            <a:extLst>
              <a:ext uri="{FF2B5EF4-FFF2-40B4-BE49-F238E27FC236}">
                <a16:creationId xmlns:a16="http://schemas.microsoft.com/office/drawing/2014/main" id="{F67DFEBC-60A5-1EA8-B10D-DE92735E0C95}"/>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34938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C1C191-FD09-43D3-A1EF-BFED167EF61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DC79CD9-05A1-4238-B48D-5EE9E6769793}"/>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A255B48E-6099-47F6-A854-95B4D88EAD69}"/>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Lst>
          </a:blip>
          <a:srcRect l="12435" t="6665" r="33881" b="14036"/>
          <a:stretch/>
        </p:blipFill>
        <p:spPr>
          <a:xfrm>
            <a:off x="1462440" y="452169"/>
            <a:ext cx="6545180" cy="5438274"/>
          </a:xfrm>
          <a:prstGeom prst="rect">
            <a:avLst/>
          </a:prstGeom>
        </p:spPr>
      </p:pic>
      <p:sp>
        <p:nvSpPr>
          <p:cNvPr id="5" name="Veri Yer Tutucusu 4">
            <a:extLst>
              <a:ext uri="{FF2B5EF4-FFF2-40B4-BE49-F238E27FC236}">
                <a16:creationId xmlns:a16="http://schemas.microsoft.com/office/drawing/2014/main" id="{0D9B1972-88E5-6DA7-F6D4-4EBC03BAC126}"/>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24C62F3D-E665-4389-C616-6E32053C5F77}"/>
              </a:ext>
            </a:extLst>
          </p:cNvPr>
          <p:cNvSpPr>
            <a:spLocks noGrp="1"/>
          </p:cNvSpPr>
          <p:nvPr>
            <p:ph type="ftr" sz="quarter" idx="11"/>
          </p:nvPr>
        </p:nvSpPr>
        <p:spPr/>
        <p:txBody>
          <a:bodyPr/>
          <a:lstStyle/>
          <a:p>
            <a:r>
              <a:rPr lang="tr-TR"/>
              <a:t>Biyomedikal Teknoloji_Ders#2</a:t>
            </a:r>
          </a:p>
        </p:txBody>
      </p:sp>
      <p:sp>
        <p:nvSpPr>
          <p:cNvPr id="7" name="Metin kutusu 6"/>
          <p:cNvSpPr txBox="1"/>
          <p:nvPr/>
        </p:nvSpPr>
        <p:spPr>
          <a:xfrm>
            <a:off x="1569318" y="3265714"/>
            <a:ext cx="1015406" cy="369332"/>
          </a:xfrm>
          <a:prstGeom prst="rect">
            <a:avLst/>
          </a:prstGeom>
          <a:noFill/>
        </p:spPr>
        <p:txBody>
          <a:bodyPr wrap="none" rtlCol="0">
            <a:spAutoFit/>
          </a:bodyPr>
          <a:lstStyle/>
          <a:p>
            <a:r>
              <a:rPr lang="tr-TR" dirty="0" smtClean="0">
                <a:solidFill>
                  <a:schemeClr val="accent1"/>
                </a:solidFill>
              </a:rPr>
              <a:t>(Teflon)</a:t>
            </a:r>
            <a:endParaRPr lang="tr-TR" dirty="0">
              <a:solidFill>
                <a:schemeClr val="accent1"/>
              </a:solidFill>
            </a:endParaRPr>
          </a:p>
        </p:txBody>
      </p:sp>
      <p:sp>
        <p:nvSpPr>
          <p:cNvPr id="8" name="Metin kutusu 7"/>
          <p:cNvSpPr txBox="1"/>
          <p:nvPr/>
        </p:nvSpPr>
        <p:spPr>
          <a:xfrm>
            <a:off x="1569318" y="1364589"/>
            <a:ext cx="635110" cy="369332"/>
          </a:xfrm>
          <a:prstGeom prst="rect">
            <a:avLst/>
          </a:prstGeom>
          <a:noFill/>
        </p:spPr>
        <p:txBody>
          <a:bodyPr wrap="none" rtlCol="0">
            <a:spAutoFit/>
          </a:bodyPr>
          <a:lstStyle/>
          <a:p>
            <a:r>
              <a:rPr lang="tr-TR" dirty="0" smtClean="0">
                <a:solidFill>
                  <a:schemeClr val="accent1"/>
                </a:solidFill>
              </a:rPr>
              <a:t>(PE)</a:t>
            </a:r>
            <a:endParaRPr lang="tr-TR" dirty="0">
              <a:solidFill>
                <a:schemeClr val="accent1"/>
              </a:solidFill>
            </a:endParaRPr>
          </a:p>
        </p:txBody>
      </p:sp>
    </p:spTree>
    <p:extLst>
      <p:ext uri="{BB962C8B-B14F-4D97-AF65-F5344CB8AC3E}">
        <p14:creationId xmlns:p14="http://schemas.microsoft.com/office/powerpoint/2010/main" val="228260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dirty="0"/>
              <a:t>BÖLÜM-1</a:t>
            </a:r>
            <a:br>
              <a:rPr lang="tr-TR" dirty="0"/>
            </a:br>
            <a:r>
              <a:rPr lang="tr-TR" sz="3600" dirty="0"/>
              <a:t>Temel Malzeme Bilimi</a:t>
            </a:r>
          </a:p>
        </p:txBody>
      </p:sp>
      <p:sp>
        <p:nvSpPr>
          <p:cNvPr id="5" name="Metin Yer Tutucusu 4"/>
          <p:cNvSpPr>
            <a:spLocks noGrp="1"/>
          </p:cNvSpPr>
          <p:nvPr>
            <p:ph type="body" idx="1"/>
          </p:nvPr>
        </p:nvSpPr>
        <p:spPr>
          <a:xfrm>
            <a:off x="2165774" y="5020056"/>
            <a:ext cx="9052560" cy="1538788"/>
          </a:xfrm>
        </p:spPr>
        <p:txBody>
          <a:bodyPr>
            <a:noAutofit/>
          </a:bodyPr>
          <a:lstStyle/>
          <a:p>
            <a:pPr lvl="1"/>
            <a:r>
              <a:rPr lang="tr-TR" dirty="0"/>
              <a:t>İşlem-Yapı-Özellik-Performans İlişkisi</a:t>
            </a:r>
          </a:p>
          <a:p>
            <a:pPr lvl="1"/>
            <a:r>
              <a:rPr lang="tr-TR" dirty="0"/>
              <a:t>Malzemelerde Atomik Yapı ve Atomlar Arası Bağ Çeşitleri</a:t>
            </a:r>
          </a:p>
          <a:p>
            <a:pPr lvl="1"/>
            <a:r>
              <a:rPr lang="tr-TR" dirty="0"/>
              <a:t>Malzemelerin Sınıflandırılması</a:t>
            </a:r>
          </a:p>
          <a:p>
            <a:pPr lvl="1"/>
            <a:endParaRPr lang="tr-TR" dirty="0"/>
          </a:p>
        </p:txBody>
      </p:sp>
      <p:sp>
        <p:nvSpPr>
          <p:cNvPr id="2" name="Veri Yer Tutucusu 1">
            <a:extLst>
              <a:ext uri="{FF2B5EF4-FFF2-40B4-BE49-F238E27FC236}">
                <a16:creationId xmlns:a16="http://schemas.microsoft.com/office/drawing/2014/main" id="{944ADB8E-FDF4-FE86-9D59-F02890B1FE1C}"/>
              </a:ext>
            </a:extLst>
          </p:cNvPr>
          <p:cNvSpPr>
            <a:spLocks noGrp="1"/>
          </p:cNvSpPr>
          <p:nvPr>
            <p:ph type="dt" sz="half" idx="10"/>
          </p:nvPr>
        </p:nvSpPr>
        <p:spPr/>
        <p:txBody>
          <a:bodyPr/>
          <a:lstStyle/>
          <a:p>
            <a:r>
              <a:rPr lang="tr-TR"/>
              <a:t>06.03.2023</a:t>
            </a:r>
          </a:p>
        </p:txBody>
      </p:sp>
      <p:sp>
        <p:nvSpPr>
          <p:cNvPr id="3" name="Alt Bilgi Yer Tutucusu 2">
            <a:extLst>
              <a:ext uri="{FF2B5EF4-FFF2-40B4-BE49-F238E27FC236}">
                <a16:creationId xmlns:a16="http://schemas.microsoft.com/office/drawing/2014/main" id="{A64E54D0-35C5-8065-9077-412A4615542B}"/>
              </a:ext>
            </a:extLst>
          </p:cNvPr>
          <p:cNvSpPr>
            <a:spLocks noGrp="1"/>
          </p:cNvSpPr>
          <p:nvPr>
            <p:ph type="ftr" sz="quarter" idx="11"/>
          </p:nvPr>
        </p:nvSpPr>
        <p:spPr>
          <a:xfrm>
            <a:off x="252308" y="6376281"/>
            <a:ext cx="6327648" cy="365125"/>
          </a:xfrm>
        </p:spPr>
        <p:txBody>
          <a:bodyPr/>
          <a:lstStyle/>
          <a:p>
            <a:r>
              <a:rPr lang="tr-TR"/>
              <a:t>Biyomedikal Teknoloji_Ders#2</a:t>
            </a:r>
            <a:endParaRPr lang="tr-TR" dirty="0"/>
          </a:p>
        </p:txBody>
      </p:sp>
    </p:spTree>
    <p:extLst>
      <p:ext uri="{BB962C8B-B14F-4D97-AF65-F5344CB8AC3E}">
        <p14:creationId xmlns:p14="http://schemas.microsoft.com/office/powerpoint/2010/main" val="1497378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431EE0-B313-42E2-B0DB-EB91C536E8F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710A101-EE90-46DC-9F8C-536E81999F36}"/>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D223B6F8-266F-4E10-826A-D6C96FF95B29}"/>
              </a:ext>
            </a:extLst>
          </p:cNvPr>
          <p:cNvPicPr>
            <a:picLocks noChangeAspect="1"/>
          </p:cNvPicPr>
          <p:nvPr/>
        </p:nvPicPr>
        <p:blipFill rotWithShape="1">
          <a:blip r:embed="rId2"/>
          <a:srcRect l="27632" t="7368" r="26875" b="13860"/>
          <a:stretch/>
        </p:blipFill>
        <p:spPr>
          <a:xfrm>
            <a:off x="1804736" y="206442"/>
            <a:ext cx="6617369" cy="6445116"/>
          </a:xfrm>
          <a:prstGeom prst="rect">
            <a:avLst/>
          </a:prstGeom>
        </p:spPr>
      </p:pic>
      <p:sp>
        <p:nvSpPr>
          <p:cNvPr id="5" name="Veri Yer Tutucusu 4">
            <a:extLst>
              <a:ext uri="{FF2B5EF4-FFF2-40B4-BE49-F238E27FC236}">
                <a16:creationId xmlns:a16="http://schemas.microsoft.com/office/drawing/2014/main" id="{74FF07E9-78A2-45B9-9D73-530D804F6D49}"/>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782EFBCD-3C8B-2AF7-7040-FAAC373124CE}"/>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31990182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BB4ECC0-A3B0-4862-9101-A528CA76E1FB}"/>
              </a:ext>
            </a:extLst>
          </p:cNvPr>
          <p:cNvPicPr>
            <a:picLocks noChangeAspect="1"/>
          </p:cNvPicPr>
          <p:nvPr/>
        </p:nvPicPr>
        <p:blipFill rotWithShape="1">
          <a:blip r:embed="rId2"/>
          <a:srcRect l="11645" t="6841" r="15132" b="8889"/>
          <a:stretch/>
        </p:blipFill>
        <p:spPr>
          <a:xfrm>
            <a:off x="1561061" y="1544110"/>
            <a:ext cx="6782361" cy="4390557"/>
          </a:xfrm>
          <a:prstGeom prst="rect">
            <a:avLst/>
          </a:prstGeom>
        </p:spPr>
      </p:pic>
      <p:sp>
        <p:nvSpPr>
          <p:cNvPr id="2" name="Başlık 1">
            <a:extLst>
              <a:ext uri="{FF2B5EF4-FFF2-40B4-BE49-F238E27FC236}">
                <a16:creationId xmlns:a16="http://schemas.microsoft.com/office/drawing/2014/main" id="{FFE54F3B-9914-4727-B925-20719B6B2FEB}"/>
              </a:ext>
            </a:extLst>
          </p:cNvPr>
          <p:cNvSpPr>
            <a:spLocks noGrp="1"/>
          </p:cNvSpPr>
          <p:nvPr>
            <p:ph type="title"/>
          </p:nvPr>
        </p:nvSpPr>
        <p:spPr/>
        <p:txBody>
          <a:bodyPr/>
          <a:lstStyle/>
          <a:p>
            <a:r>
              <a:rPr lang="tr-TR" dirty="0"/>
              <a:t>Polimerlerin Molekül Yapısı</a:t>
            </a:r>
          </a:p>
        </p:txBody>
      </p:sp>
      <p:sp>
        <p:nvSpPr>
          <p:cNvPr id="5" name="Metin kutusu 4">
            <a:extLst>
              <a:ext uri="{FF2B5EF4-FFF2-40B4-BE49-F238E27FC236}">
                <a16:creationId xmlns:a16="http://schemas.microsoft.com/office/drawing/2014/main" id="{4D6E31B1-E035-4FE6-8E26-DCFAAF37BDEB}"/>
              </a:ext>
            </a:extLst>
          </p:cNvPr>
          <p:cNvSpPr txBox="1"/>
          <p:nvPr/>
        </p:nvSpPr>
        <p:spPr>
          <a:xfrm>
            <a:off x="430093" y="5934667"/>
            <a:ext cx="9800760" cy="369332"/>
          </a:xfrm>
          <a:prstGeom prst="rect">
            <a:avLst/>
          </a:prstGeom>
          <a:noFill/>
        </p:spPr>
        <p:txBody>
          <a:bodyPr wrap="none" rtlCol="0">
            <a:spAutoFit/>
          </a:bodyPr>
          <a:lstStyle/>
          <a:p>
            <a:r>
              <a:rPr lang="tr-TR" dirty="0"/>
              <a:t>Polimerlerin şematik gösterimi: (a)Lineer, (b)Dallanmış, (c)Çapraz Bağlı, (d)3Boyutlu Ağ Yapılı</a:t>
            </a:r>
          </a:p>
        </p:txBody>
      </p:sp>
      <p:sp>
        <p:nvSpPr>
          <p:cNvPr id="3" name="Veri Yer Tutucusu 2">
            <a:extLst>
              <a:ext uri="{FF2B5EF4-FFF2-40B4-BE49-F238E27FC236}">
                <a16:creationId xmlns:a16="http://schemas.microsoft.com/office/drawing/2014/main" id="{109EC6D3-A6C0-BA97-181E-682D6B1C77EB}"/>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B2EE2CF7-AF32-0436-31B4-EEEC2328E3EA}"/>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2377677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POLİMER TÜRLERİ</a:t>
            </a:r>
            <a:endParaRPr lang="tr-TR" dirty="0"/>
          </a:p>
        </p:txBody>
      </p:sp>
      <p:sp>
        <p:nvSpPr>
          <p:cNvPr id="3" name="İçerik Yer Tutucusu 2"/>
          <p:cNvSpPr>
            <a:spLocks noGrp="1"/>
          </p:cNvSpPr>
          <p:nvPr>
            <p:ph idx="1"/>
          </p:nvPr>
        </p:nvSpPr>
        <p:spPr>
          <a:xfrm>
            <a:off x="1069848" y="2121408"/>
            <a:ext cx="6508242" cy="4050792"/>
          </a:xfrm>
        </p:spPr>
        <p:txBody>
          <a:bodyPr>
            <a:normAutofit fontScale="85000" lnSpcReduction="10000"/>
          </a:bodyPr>
          <a:lstStyle/>
          <a:p>
            <a:r>
              <a:rPr lang="tr-TR" dirty="0" err="1" smtClean="0"/>
              <a:t>Termoplastikler</a:t>
            </a:r>
            <a:endParaRPr lang="tr-TR" dirty="0" smtClean="0"/>
          </a:p>
          <a:p>
            <a:pPr lvl="1"/>
            <a:r>
              <a:rPr lang="tr-TR" dirty="0" smtClean="0"/>
              <a:t>Sıcaklıkla kolay şekillendirilebilirler</a:t>
            </a:r>
          </a:p>
          <a:p>
            <a:pPr lvl="1"/>
            <a:r>
              <a:rPr lang="tr-TR" dirty="0" smtClean="0"/>
              <a:t>Eritilebilirler ve </a:t>
            </a:r>
            <a:r>
              <a:rPr lang="tr-TR" dirty="0" err="1" smtClean="0"/>
              <a:t>tekar</a:t>
            </a:r>
            <a:r>
              <a:rPr lang="tr-TR" dirty="0" smtClean="0"/>
              <a:t> şekillendirilebilirler</a:t>
            </a:r>
          </a:p>
          <a:p>
            <a:pPr lvl="1"/>
            <a:r>
              <a:rPr lang="tr-TR" dirty="0" smtClean="0"/>
              <a:t>Doğrusal veya az dallanmış polimer yapısına sahiptirler</a:t>
            </a:r>
          </a:p>
          <a:p>
            <a:r>
              <a:rPr lang="tr-TR" dirty="0" err="1" smtClean="0"/>
              <a:t>Termosetler</a:t>
            </a:r>
            <a:endParaRPr lang="tr-TR" dirty="0" smtClean="0"/>
          </a:p>
          <a:p>
            <a:pPr lvl="1"/>
            <a:r>
              <a:rPr lang="tr-TR" dirty="0" smtClean="0"/>
              <a:t>Isıya dayanıklıdırlar</a:t>
            </a:r>
          </a:p>
          <a:p>
            <a:pPr lvl="1"/>
            <a:r>
              <a:rPr lang="tr-TR" dirty="0" smtClean="0"/>
              <a:t>Tekrar şekillendirilemezler</a:t>
            </a:r>
          </a:p>
          <a:p>
            <a:pPr lvl="1"/>
            <a:r>
              <a:rPr lang="tr-TR" dirty="0" smtClean="0"/>
              <a:t>Çok ısıtıldığında eritilemezler, polimer zincir yapısı değişir</a:t>
            </a:r>
          </a:p>
          <a:p>
            <a:pPr lvl="1"/>
            <a:r>
              <a:rPr lang="tr-TR" dirty="0" smtClean="0"/>
              <a:t>Çapraz bağ veya 3Boyutlu Ağ yapılı polimer yapısına sahiptir</a:t>
            </a:r>
          </a:p>
          <a:p>
            <a:r>
              <a:rPr lang="tr-TR" dirty="0" err="1" smtClean="0"/>
              <a:t>Elastomerler</a:t>
            </a:r>
            <a:endParaRPr lang="tr-TR" dirty="0" smtClean="0"/>
          </a:p>
          <a:p>
            <a:pPr lvl="1"/>
            <a:r>
              <a:rPr lang="tr-TR" dirty="0" err="1" smtClean="0"/>
              <a:t>Termoset</a:t>
            </a:r>
            <a:r>
              <a:rPr lang="tr-TR" dirty="0" smtClean="0"/>
              <a:t> özelliktedirler</a:t>
            </a:r>
          </a:p>
          <a:p>
            <a:pPr lvl="1"/>
            <a:r>
              <a:rPr lang="tr-TR" dirty="0" err="1" smtClean="0"/>
              <a:t>Termosetlerden</a:t>
            </a:r>
            <a:r>
              <a:rPr lang="tr-TR" dirty="0" smtClean="0"/>
              <a:t> farkı esnek ve elastik olmalarıdır</a:t>
            </a:r>
          </a:p>
          <a:p>
            <a:pPr lvl="1"/>
            <a:r>
              <a:rPr lang="tr-TR" dirty="0" smtClean="0"/>
              <a:t>Uzama katsayıları yüksektir</a:t>
            </a:r>
          </a:p>
          <a:p>
            <a:pPr lvl="1"/>
            <a:r>
              <a:rPr lang="tr-TR" dirty="0" smtClean="0"/>
              <a:t>Uzamayı sağlayan dış etmen kaldırıldığında eski haline dönebilir</a:t>
            </a:r>
            <a:endParaRPr lang="tr-TR" dirty="0"/>
          </a:p>
        </p:txBody>
      </p:sp>
      <p:sp>
        <p:nvSpPr>
          <p:cNvPr id="4" name="Veri Yer Tutucusu 3"/>
          <p:cNvSpPr>
            <a:spLocks noGrp="1"/>
          </p:cNvSpPr>
          <p:nvPr>
            <p:ph type="dt" sz="half" idx="10"/>
          </p:nvPr>
        </p:nvSpPr>
        <p:spPr/>
        <p:txBody>
          <a:bodyPr/>
          <a:lstStyle/>
          <a:p>
            <a:r>
              <a:rPr lang="tr-TR" smtClean="0"/>
              <a:t>06.03.2023</a:t>
            </a:r>
            <a:endParaRPr lang="tr-TR"/>
          </a:p>
        </p:txBody>
      </p:sp>
      <p:sp>
        <p:nvSpPr>
          <p:cNvPr id="5" name="Altbilgi Yer Tutucusu 4"/>
          <p:cNvSpPr>
            <a:spLocks noGrp="1"/>
          </p:cNvSpPr>
          <p:nvPr>
            <p:ph type="ftr" sz="quarter" idx="11"/>
          </p:nvPr>
        </p:nvSpPr>
        <p:spPr/>
        <p:txBody>
          <a:bodyPr/>
          <a:lstStyle/>
          <a:p>
            <a:r>
              <a:rPr lang="tr-TR" smtClean="0"/>
              <a:t>Biyomedikal Teknoloji_Ders#2</a:t>
            </a:r>
            <a:endParaRPr lang="tr-TR"/>
          </a:p>
        </p:txBody>
      </p:sp>
      <p:pic>
        <p:nvPicPr>
          <p:cNvPr id="6" name="Resim 5"/>
          <p:cNvPicPr>
            <a:picLocks noChangeAspect="1"/>
          </p:cNvPicPr>
          <p:nvPr/>
        </p:nvPicPr>
        <p:blipFill>
          <a:blip r:embed="rId2"/>
          <a:stretch>
            <a:fillRect/>
          </a:stretch>
        </p:blipFill>
        <p:spPr>
          <a:xfrm>
            <a:off x="6439025" y="274164"/>
            <a:ext cx="5664589" cy="2030279"/>
          </a:xfrm>
          <a:prstGeom prst="rect">
            <a:avLst/>
          </a:prstGeom>
        </p:spPr>
      </p:pic>
      <p:pic>
        <p:nvPicPr>
          <p:cNvPr id="7" name="Resim 6"/>
          <p:cNvPicPr>
            <a:picLocks noChangeAspect="1"/>
          </p:cNvPicPr>
          <p:nvPr/>
        </p:nvPicPr>
        <p:blipFill>
          <a:blip r:embed="rId3"/>
          <a:stretch>
            <a:fillRect/>
          </a:stretch>
        </p:blipFill>
        <p:spPr>
          <a:xfrm>
            <a:off x="7415784" y="2381359"/>
            <a:ext cx="4687830" cy="4256550"/>
          </a:xfrm>
          <a:prstGeom prst="rect">
            <a:avLst/>
          </a:prstGeom>
        </p:spPr>
      </p:pic>
    </p:spTree>
    <p:extLst>
      <p:ext uri="{BB962C8B-B14F-4D97-AF65-F5344CB8AC3E}">
        <p14:creationId xmlns:p14="http://schemas.microsoft.com/office/powerpoint/2010/main" val="130384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left)">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wipe(left)">
                                      <p:cBhvr>
                                        <p:cTn id="38" dur="500"/>
                                        <p:tgtEl>
                                          <p:spTgt spid="3">
                                            <p:txEl>
                                              <p:pRg st="9" end="9"/>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wipe(left)">
                                      <p:cBhvr>
                                        <p:cTn id="41" dur="500"/>
                                        <p:tgtEl>
                                          <p:spTgt spid="3">
                                            <p:txEl>
                                              <p:pRg st="10" end="10"/>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wipe(left)">
                                      <p:cBhvr>
                                        <p:cTn id="44" dur="500"/>
                                        <p:tgtEl>
                                          <p:spTgt spid="3">
                                            <p:txEl>
                                              <p:pRg st="11" end="11"/>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wipe(left)">
                                      <p:cBhvr>
                                        <p:cTn id="47" dur="500"/>
                                        <p:tgtEl>
                                          <p:spTgt spid="3">
                                            <p:txEl>
                                              <p:pRg st="12" end="12"/>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wipe(left)">
                                      <p:cBhvr>
                                        <p:cTn id="50" dur="500"/>
                                        <p:tgtEl>
                                          <p:spTgt spid="3">
                                            <p:txEl>
                                              <p:pRg st="13" end="1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BiyoPOLİMERLER</a:t>
            </a:r>
            <a:r>
              <a:rPr lang="tr-TR" dirty="0" smtClean="0"/>
              <a:t> ve kullanım alanları</a:t>
            </a:r>
            <a:endParaRPr lang="tr-TR" dirty="0"/>
          </a:p>
        </p:txBody>
      </p:sp>
      <p:sp>
        <p:nvSpPr>
          <p:cNvPr id="4" name="Veri Yer Tutucusu 3"/>
          <p:cNvSpPr>
            <a:spLocks noGrp="1"/>
          </p:cNvSpPr>
          <p:nvPr>
            <p:ph type="dt" sz="half" idx="10"/>
          </p:nvPr>
        </p:nvSpPr>
        <p:spPr/>
        <p:txBody>
          <a:bodyPr/>
          <a:lstStyle/>
          <a:p>
            <a:r>
              <a:rPr lang="tr-TR" smtClean="0"/>
              <a:t>06.03.2023</a:t>
            </a:r>
            <a:endParaRPr lang="tr-TR"/>
          </a:p>
        </p:txBody>
      </p:sp>
      <p:sp>
        <p:nvSpPr>
          <p:cNvPr id="5" name="Altbilgi Yer Tutucusu 4"/>
          <p:cNvSpPr>
            <a:spLocks noGrp="1"/>
          </p:cNvSpPr>
          <p:nvPr>
            <p:ph type="ftr" sz="quarter" idx="11"/>
          </p:nvPr>
        </p:nvSpPr>
        <p:spPr/>
        <p:txBody>
          <a:bodyPr/>
          <a:lstStyle/>
          <a:p>
            <a:r>
              <a:rPr lang="tr-TR" smtClean="0"/>
              <a:t>Biyomedikal Teknoloji_Ders#2</a:t>
            </a:r>
            <a:endParaRPr lang="tr-T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458417962"/>
              </p:ext>
            </p:extLst>
          </p:nvPr>
        </p:nvGraphicFramePr>
        <p:xfrm>
          <a:off x="1069848" y="1761109"/>
          <a:ext cx="6078474" cy="4876800"/>
        </p:xfrm>
        <a:graphic>
          <a:graphicData uri="http://schemas.openxmlformats.org/drawingml/2006/table">
            <a:tbl>
              <a:tblPr firstRow="1" bandRow="1">
                <a:tableStyleId>{5C22544A-7EE6-4342-B048-85BDC9FD1C3A}</a:tableStyleId>
              </a:tblPr>
              <a:tblGrid>
                <a:gridCol w="1735074">
                  <a:extLst>
                    <a:ext uri="{9D8B030D-6E8A-4147-A177-3AD203B41FA5}">
                      <a16:colId xmlns:a16="http://schemas.microsoft.com/office/drawing/2014/main" val="685361108"/>
                    </a:ext>
                  </a:extLst>
                </a:gridCol>
                <a:gridCol w="4343400">
                  <a:extLst>
                    <a:ext uri="{9D8B030D-6E8A-4147-A177-3AD203B41FA5}">
                      <a16:colId xmlns:a16="http://schemas.microsoft.com/office/drawing/2014/main" val="3296174650"/>
                    </a:ext>
                  </a:extLst>
                </a:gridCol>
              </a:tblGrid>
              <a:tr h="173990">
                <a:tc>
                  <a:txBody>
                    <a:bodyPr/>
                    <a:lstStyle/>
                    <a:p>
                      <a:r>
                        <a:rPr lang="tr-TR" sz="1400" dirty="0" err="1" smtClean="0"/>
                        <a:t>Biyometal</a:t>
                      </a:r>
                      <a:endParaRPr lang="tr-TR" sz="1400" dirty="0"/>
                    </a:p>
                  </a:txBody>
                  <a:tcPr/>
                </a:tc>
                <a:tc>
                  <a:txBody>
                    <a:bodyPr/>
                    <a:lstStyle/>
                    <a:p>
                      <a:r>
                        <a:rPr lang="tr-TR" sz="1400" dirty="0" smtClean="0"/>
                        <a:t>Uygulamalar</a:t>
                      </a:r>
                      <a:endParaRPr lang="tr-TR" sz="1400" dirty="0"/>
                    </a:p>
                  </a:txBody>
                  <a:tcPr/>
                </a:tc>
                <a:extLst>
                  <a:ext uri="{0D108BD9-81ED-4DB2-BD59-A6C34878D82A}">
                    <a16:rowId xmlns:a16="http://schemas.microsoft.com/office/drawing/2014/main" val="3546132141"/>
                  </a:ext>
                </a:extLst>
              </a:tr>
              <a:tr h="238984">
                <a:tc>
                  <a:txBody>
                    <a:bodyPr/>
                    <a:lstStyle/>
                    <a:p>
                      <a:r>
                        <a:rPr lang="tr-TR" sz="1400" dirty="0" err="1" smtClean="0"/>
                        <a:t>Poly</a:t>
                      </a:r>
                      <a:r>
                        <a:rPr lang="tr-TR" sz="1400" dirty="0" smtClean="0"/>
                        <a:t>(HEMA)</a:t>
                      </a:r>
                      <a:endParaRPr lang="tr-TR" sz="1400" dirty="0"/>
                    </a:p>
                  </a:txBody>
                  <a:tcPr/>
                </a:tc>
                <a:tc>
                  <a:txBody>
                    <a:bodyPr/>
                    <a:lstStyle/>
                    <a:p>
                      <a:r>
                        <a:rPr lang="tr-TR" sz="1400" dirty="0" err="1" smtClean="0"/>
                        <a:t>Kontakt</a:t>
                      </a:r>
                      <a:r>
                        <a:rPr lang="tr-TR" sz="1400" dirty="0" smtClean="0"/>
                        <a:t> Lensler</a:t>
                      </a:r>
                      <a:endParaRPr lang="tr-TR" sz="1400" dirty="0"/>
                    </a:p>
                  </a:txBody>
                  <a:tcPr/>
                </a:tc>
                <a:extLst>
                  <a:ext uri="{0D108BD9-81ED-4DB2-BD59-A6C34878D82A}">
                    <a16:rowId xmlns:a16="http://schemas.microsoft.com/office/drawing/2014/main" val="3068708600"/>
                  </a:ext>
                </a:extLst>
              </a:tr>
              <a:tr h="238984">
                <a:tc>
                  <a:txBody>
                    <a:bodyPr/>
                    <a:lstStyle/>
                    <a:p>
                      <a:r>
                        <a:rPr lang="tr-TR" sz="1400" dirty="0" smtClean="0"/>
                        <a:t>PDMS</a:t>
                      </a:r>
                      <a:endParaRPr lang="tr-TR" sz="1400" dirty="0"/>
                    </a:p>
                  </a:txBody>
                  <a:tcPr/>
                </a:tc>
                <a:tc>
                  <a:txBody>
                    <a:bodyPr/>
                    <a:lstStyle/>
                    <a:p>
                      <a:r>
                        <a:rPr lang="tr-TR" sz="1400" dirty="0" err="1" smtClean="0"/>
                        <a:t>Kontakt</a:t>
                      </a:r>
                      <a:r>
                        <a:rPr lang="tr-TR" sz="1400" dirty="0" smtClean="0"/>
                        <a:t> Lensler</a:t>
                      </a:r>
                      <a:r>
                        <a:rPr lang="tr-TR" sz="1400" baseline="0" dirty="0" smtClean="0"/>
                        <a:t> ve meme protezleri</a:t>
                      </a:r>
                      <a:endParaRPr lang="tr-TR" sz="1400" dirty="0"/>
                    </a:p>
                  </a:txBody>
                  <a:tcPr/>
                </a:tc>
                <a:extLst>
                  <a:ext uri="{0D108BD9-81ED-4DB2-BD59-A6C34878D82A}">
                    <a16:rowId xmlns:a16="http://schemas.microsoft.com/office/drawing/2014/main" val="4147320704"/>
                  </a:ext>
                </a:extLst>
              </a:tr>
              <a:tr h="238984">
                <a:tc>
                  <a:txBody>
                    <a:bodyPr/>
                    <a:lstStyle/>
                    <a:p>
                      <a:r>
                        <a:rPr lang="tr-TR" sz="1400" dirty="0" smtClean="0"/>
                        <a:t>PE</a:t>
                      </a:r>
                      <a:endParaRPr lang="tr-TR" sz="1400" dirty="0"/>
                    </a:p>
                  </a:txBody>
                  <a:tcPr/>
                </a:tc>
                <a:tc>
                  <a:txBody>
                    <a:bodyPr/>
                    <a:lstStyle/>
                    <a:p>
                      <a:r>
                        <a:rPr lang="tr-TR" sz="1400" dirty="0" smtClean="0"/>
                        <a:t>Ortopedik Eklem </a:t>
                      </a:r>
                      <a:r>
                        <a:rPr lang="tr-TR" sz="1400" dirty="0" err="1" smtClean="0"/>
                        <a:t>İmplantları</a:t>
                      </a:r>
                      <a:endParaRPr lang="tr-TR" sz="1400" dirty="0"/>
                    </a:p>
                  </a:txBody>
                  <a:tcPr/>
                </a:tc>
                <a:extLst>
                  <a:ext uri="{0D108BD9-81ED-4DB2-BD59-A6C34878D82A}">
                    <a16:rowId xmlns:a16="http://schemas.microsoft.com/office/drawing/2014/main" val="4172316382"/>
                  </a:ext>
                </a:extLst>
              </a:tr>
              <a:tr h="238984">
                <a:tc>
                  <a:txBody>
                    <a:bodyPr/>
                    <a:lstStyle/>
                    <a:p>
                      <a:r>
                        <a:rPr lang="tr-TR" sz="1400" dirty="0" smtClean="0"/>
                        <a:t>PET</a:t>
                      </a:r>
                      <a:endParaRPr lang="tr-TR" sz="1400" dirty="0"/>
                    </a:p>
                  </a:txBody>
                  <a:tcPr/>
                </a:tc>
                <a:tc>
                  <a:txBody>
                    <a:bodyPr/>
                    <a:lstStyle/>
                    <a:p>
                      <a:r>
                        <a:rPr lang="tr-TR" sz="1400" dirty="0" smtClean="0"/>
                        <a:t>Damar</a:t>
                      </a:r>
                      <a:r>
                        <a:rPr lang="tr-TR" sz="1400" baseline="0" dirty="0" smtClean="0"/>
                        <a:t> </a:t>
                      </a:r>
                      <a:r>
                        <a:rPr lang="tr-TR" sz="1400" baseline="0" dirty="0" err="1" smtClean="0"/>
                        <a:t>greftleri</a:t>
                      </a:r>
                      <a:r>
                        <a:rPr lang="tr-TR" sz="1400" baseline="0" dirty="0" smtClean="0"/>
                        <a:t> ve dikişleri</a:t>
                      </a:r>
                      <a:endParaRPr lang="tr-TR" sz="1400" dirty="0"/>
                    </a:p>
                  </a:txBody>
                  <a:tcPr/>
                </a:tc>
                <a:extLst>
                  <a:ext uri="{0D108BD9-81ED-4DB2-BD59-A6C34878D82A}">
                    <a16:rowId xmlns:a16="http://schemas.microsoft.com/office/drawing/2014/main" val="1578134146"/>
                  </a:ext>
                </a:extLst>
              </a:tr>
              <a:tr h="238984">
                <a:tc>
                  <a:txBody>
                    <a:bodyPr/>
                    <a:lstStyle/>
                    <a:p>
                      <a:r>
                        <a:rPr lang="tr-TR" sz="1400" dirty="0" smtClean="0"/>
                        <a:t>PCL</a:t>
                      </a:r>
                      <a:endParaRPr lang="tr-TR" sz="1400" dirty="0"/>
                    </a:p>
                  </a:txBody>
                  <a:tcPr/>
                </a:tc>
                <a:tc>
                  <a:txBody>
                    <a:bodyPr/>
                    <a:lstStyle/>
                    <a:p>
                      <a:r>
                        <a:rPr lang="tr-TR" sz="1400" dirty="0" smtClean="0"/>
                        <a:t>İlaç salınımı, </a:t>
                      </a:r>
                      <a:r>
                        <a:rPr lang="tr-TR" sz="1400" dirty="0" err="1" smtClean="0"/>
                        <a:t>biyobozunur</a:t>
                      </a:r>
                      <a:r>
                        <a:rPr lang="tr-TR" sz="1400" baseline="0" dirty="0" smtClean="0"/>
                        <a:t> dikiş iplikleri</a:t>
                      </a:r>
                      <a:endParaRPr lang="tr-TR" sz="1400" dirty="0"/>
                    </a:p>
                  </a:txBody>
                  <a:tcPr/>
                </a:tc>
                <a:extLst>
                  <a:ext uri="{0D108BD9-81ED-4DB2-BD59-A6C34878D82A}">
                    <a16:rowId xmlns:a16="http://schemas.microsoft.com/office/drawing/2014/main" val="2599857494"/>
                  </a:ext>
                </a:extLst>
              </a:tr>
              <a:tr h="238984">
                <a:tc>
                  <a:txBody>
                    <a:bodyPr/>
                    <a:lstStyle/>
                    <a:p>
                      <a:r>
                        <a:rPr lang="tr-TR" sz="1400" dirty="0" smtClean="0"/>
                        <a:t>PLGA</a:t>
                      </a:r>
                      <a:endParaRPr lang="tr-TR" sz="1400" dirty="0"/>
                    </a:p>
                  </a:txBody>
                  <a:tcPr/>
                </a:tc>
                <a:tc>
                  <a:txBody>
                    <a:bodyPr/>
                    <a:lstStyle/>
                    <a:p>
                      <a:r>
                        <a:rPr lang="tr-TR" sz="1400" dirty="0" err="1" smtClean="0"/>
                        <a:t>Biyobozunur</a:t>
                      </a:r>
                      <a:r>
                        <a:rPr lang="tr-TR" sz="1400" baseline="0" dirty="0" smtClean="0"/>
                        <a:t> dikiş iplikleri</a:t>
                      </a:r>
                      <a:endParaRPr lang="tr-TR" sz="1400" dirty="0"/>
                    </a:p>
                  </a:txBody>
                  <a:tcPr/>
                </a:tc>
                <a:extLst>
                  <a:ext uri="{0D108BD9-81ED-4DB2-BD59-A6C34878D82A}">
                    <a16:rowId xmlns:a16="http://schemas.microsoft.com/office/drawing/2014/main" val="3222389256"/>
                  </a:ext>
                </a:extLst>
              </a:tr>
              <a:tr h="238984">
                <a:tc>
                  <a:txBody>
                    <a:bodyPr/>
                    <a:lstStyle/>
                    <a:p>
                      <a:r>
                        <a:rPr lang="tr-TR" sz="1400" dirty="0" smtClean="0"/>
                        <a:t>PMMA</a:t>
                      </a:r>
                      <a:endParaRPr lang="tr-TR" sz="1400" dirty="0"/>
                    </a:p>
                  </a:txBody>
                  <a:tcPr/>
                </a:tc>
                <a:tc>
                  <a:txBody>
                    <a:bodyPr/>
                    <a:lstStyle/>
                    <a:p>
                      <a:r>
                        <a:rPr lang="tr-TR" sz="1400" dirty="0" smtClean="0"/>
                        <a:t>Göz içi lensler ve kemik dolgusu</a:t>
                      </a:r>
                      <a:endParaRPr lang="tr-TR" sz="1400" dirty="0"/>
                    </a:p>
                  </a:txBody>
                  <a:tcPr/>
                </a:tc>
                <a:extLst>
                  <a:ext uri="{0D108BD9-81ED-4DB2-BD59-A6C34878D82A}">
                    <a16:rowId xmlns:a16="http://schemas.microsoft.com/office/drawing/2014/main" val="10157604"/>
                  </a:ext>
                </a:extLst>
              </a:tr>
              <a:tr h="238984">
                <a:tc>
                  <a:txBody>
                    <a:bodyPr/>
                    <a:lstStyle/>
                    <a:p>
                      <a:r>
                        <a:rPr lang="tr-TR" sz="1400" dirty="0" smtClean="0"/>
                        <a:t>PTFE</a:t>
                      </a:r>
                      <a:endParaRPr lang="tr-TR" sz="1400" dirty="0"/>
                    </a:p>
                  </a:txBody>
                  <a:tcPr/>
                </a:tc>
                <a:tc>
                  <a:txBody>
                    <a:bodyPr/>
                    <a:lstStyle/>
                    <a:p>
                      <a:r>
                        <a:rPr lang="tr-TR" sz="1400" dirty="0" smtClean="0"/>
                        <a:t>Yapay</a:t>
                      </a:r>
                      <a:r>
                        <a:rPr lang="tr-TR" sz="1400" baseline="0" dirty="0" smtClean="0"/>
                        <a:t> damarlar, </a:t>
                      </a:r>
                      <a:r>
                        <a:rPr lang="tr-TR" sz="1400" baseline="0" dirty="0" err="1" smtClean="0"/>
                        <a:t>stent</a:t>
                      </a:r>
                      <a:r>
                        <a:rPr lang="tr-TR" sz="1400" baseline="0" dirty="0" smtClean="0"/>
                        <a:t> kaplama</a:t>
                      </a:r>
                      <a:endParaRPr lang="tr-TR" sz="1400" dirty="0"/>
                    </a:p>
                  </a:txBody>
                  <a:tcPr/>
                </a:tc>
                <a:extLst>
                  <a:ext uri="{0D108BD9-81ED-4DB2-BD59-A6C34878D82A}">
                    <a16:rowId xmlns:a16="http://schemas.microsoft.com/office/drawing/2014/main" val="3236099852"/>
                  </a:ext>
                </a:extLst>
              </a:tr>
              <a:tr h="238984">
                <a:tc>
                  <a:txBody>
                    <a:bodyPr/>
                    <a:lstStyle/>
                    <a:p>
                      <a:r>
                        <a:rPr lang="tr-TR" sz="1400" dirty="0" smtClean="0"/>
                        <a:t>PP</a:t>
                      </a:r>
                      <a:endParaRPr lang="tr-TR" sz="1400" dirty="0"/>
                    </a:p>
                  </a:txBody>
                  <a:tcPr/>
                </a:tc>
                <a:tc>
                  <a:txBody>
                    <a:bodyPr/>
                    <a:lstStyle/>
                    <a:p>
                      <a:r>
                        <a:rPr lang="tr-TR" sz="1400" dirty="0" smtClean="0"/>
                        <a:t>Ameliyat</a:t>
                      </a:r>
                      <a:r>
                        <a:rPr lang="tr-TR" sz="1400" baseline="0" dirty="0" smtClean="0"/>
                        <a:t> iplikleri</a:t>
                      </a:r>
                      <a:endParaRPr lang="tr-TR" sz="1400" dirty="0"/>
                    </a:p>
                  </a:txBody>
                  <a:tcPr/>
                </a:tc>
                <a:extLst>
                  <a:ext uri="{0D108BD9-81ED-4DB2-BD59-A6C34878D82A}">
                    <a16:rowId xmlns:a16="http://schemas.microsoft.com/office/drawing/2014/main" val="4044991150"/>
                  </a:ext>
                </a:extLst>
              </a:tr>
              <a:tr h="238984">
                <a:tc>
                  <a:txBody>
                    <a:bodyPr/>
                    <a:lstStyle/>
                    <a:p>
                      <a:r>
                        <a:rPr lang="tr-TR" sz="1400" dirty="0" err="1" smtClean="0"/>
                        <a:t>Alginat</a:t>
                      </a:r>
                      <a:endParaRPr lang="tr-TR" sz="1400" dirty="0"/>
                    </a:p>
                  </a:txBody>
                  <a:tcPr/>
                </a:tc>
                <a:tc>
                  <a:txBody>
                    <a:bodyPr/>
                    <a:lstStyle/>
                    <a:p>
                      <a:r>
                        <a:rPr lang="tr-TR" sz="1400" dirty="0" smtClean="0"/>
                        <a:t>Yara iyileştirme</a:t>
                      </a:r>
                      <a:endParaRPr lang="tr-TR" sz="1400" dirty="0"/>
                    </a:p>
                  </a:txBody>
                  <a:tcPr/>
                </a:tc>
                <a:extLst>
                  <a:ext uri="{0D108BD9-81ED-4DB2-BD59-A6C34878D82A}">
                    <a16:rowId xmlns:a16="http://schemas.microsoft.com/office/drawing/2014/main" val="3454937630"/>
                  </a:ext>
                </a:extLst>
              </a:tr>
              <a:tr h="238984">
                <a:tc>
                  <a:txBody>
                    <a:bodyPr/>
                    <a:lstStyle/>
                    <a:p>
                      <a:r>
                        <a:rPr lang="tr-TR" sz="1400" dirty="0" err="1" smtClean="0"/>
                        <a:t>Kitosan</a:t>
                      </a:r>
                      <a:endParaRPr lang="tr-T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dirty="0" smtClean="0"/>
                        <a:t>Yara iyileştirme</a:t>
                      </a:r>
                    </a:p>
                  </a:txBody>
                  <a:tcPr/>
                </a:tc>
                <a:extLst>
                  <a:ext uri="{0D108BD9-81ED-4DB2-BD59-A6C34878D82A}">
                    <a16:rowId xmlns:a16="http://schemas.microsoft.com/office/drawing/2014/main" val="175937862"/>
                  </a:ext>
                </a:extLst>
              </a:tr>
              <a:tr h="238984">
                <a:tc>
                  <a:txBody>
                    <a:bodyPr/>
                    <a:lstStyle/>
                    <a:p>
                      <a:r>
                        <a:rPr lang="tr-TR" sz="1400" dirty="0" err="1" smtClean="0"/>
                        <a:t>Kollajen</a:t>
                      </a:r>
                      <a:endParaRPr lang="tr-TR" sz="1400" dirty="0"/>
                    </a:p>
                  </a:txBody>
                  <a:tcPr/>
                </a:tc>
                <a:tc>
                  <a:txBody>
                    <a:bodyPr/>
                    <a:lstStyle/>
                    <a:p>
                      <a:r>
                        <a:rPr lang="tr-TR" sz="1400" dirty="0" smtClean="0"/>
                        <a:t>Doku</a:t>
                      </a:r>
                      <a:r>
                        <a:rPr lang="tr-TR" sz="1400" baseline="0" dirty="0" smtClean="0"/>
                        <a:t> mühendisliği</a:t>
                      </a:r>
                      <a:endParaRPr lang="tr-TR" sz="1400" dirty="0"/>
                    </a:p>
                  </a:txBody>
                  <a:tcPr/>
                </a:tc>
                <a:extLst>
                  <a:ext uri="{0D108BD9-81ED-4DB2-BD59-A6C34878D82A}">
                    <a16:rowId xmlns:a16="http://schemas.microsoft.com/office/drawing/2014/main" val="2105609286"/>
                  </a:ext>
                </a:extLst>
              </a:tr>
              <a:tr h="238984">
                <a:tc>
                  <a:txBody>
                    <a:bodyPr/>
                    <a:lstStyle/>
                    <a:p>
                      <a:r>
                        <a:rPr lang="tr-TR" sz="1400" dirty="0" err="1" smtClean="0"/>
                        <a:t>Elastin</a:t>
                      </a:r>
                      <a:endParaRPr lang="tr-TR" sz="1400" dirty="0"/>
                    </a:p>
                  </a:txBody>
                  <a:tcPr/>
                </a:tc>
                <a:tc>
                  <a:txBody>
                    <a:bodyPr/>
                    <a:lstStyle/>
                    <a:p>
                      <a:r>
                        <a:rPr lang="tr-TR" sz="1400" dirty="0" smtClean="0"/>
                        <a:t>Cilt</a:t>
                      </a:r>
                      <a:r>
                        <a:rPr lang="tr-TR" sz="1400" baseline="0" dirty="0" smtClean="0"/>
                        <a:t> yenileme</a:t>
                      </a:r>
                      <a:endParaRPr lang="tr-TR" sz="1400" dirty="0"/>
                    </a:p>
                  </a:txBody>
                  <a:tcPr/>
                </a:tc>
                <a:extLst>
                  <a:ext uri="{0D108BD9-81ED-4DB2-BD59-A6C34878D82A}">
                    <a16:rowId xmlns:a16="http://schemas.microsoft.com/office/drawing/2014/main" val="4053398845"/>
                  </a:ext>
                </a:extLst>
              </a:tr>
              <a:tr h="238984">
                <a:tc>
                  <a:txBody>
                    <a:bodyPr/>
                    <a:lstStyle/>
                    <a:p>
                      <a:r>
                        <a:rPr lang="tr-TR" sz="1400" dirty="0" smtClean="0"/>
                        <a:t>Fibrin</a:t>
                      </a:r>
                      <a:endParaRPr lang="tr-TR" sz="1400" dirty="0"/>
                    </a:p>
                  </a:txBody>
                  <a:tcPr/>
                </a:tc>
                <a:tc>
                  <a:txBody>
                    <a:bodyPr/>
                    <a:lstStyle/>
                    <a:p>
                      <a:r>
                        <a:rPr lang="tr-TR" sz="1400" dirty="0" smtClean="0"/>
                        <a:t>Doku yapıştırıcı</a:t>
                      </a:r>
                      <a:endParaRPr lang="tr-TR" sz="1400" dirty="0"/>
                    </a:p>
                  </a:txBody>
                  <a:tcPr/>
                </a:tc>
                <a:extLst>
                  <a:ext uri="{0D108BD9-81ED-4DB2-BD59-A6C34878D82A}">
                    <a16:rowId xmlns:a16="http://schemas.microsoft.com/office/drawing/2014/main" val="64981139"/>
                  </a:ext>
                </a:extLst>
              </a:tr>
              <a:tr h="238984">
                <a:tc>
                  <a:txBody>
                    <a:bodyPr/>
                    <a:lstStyle/>
                    <a:p>
                      <a:r>
                        <a:rPr lang="tr-TR" sz="1400" dirty="0" err="1" smtClean="0"/>
                        <a:t>Hidroksi</a:t>
                      </a:r>
                      <a:r>
                        <a:rPr lang="tr-TR" sz="1400" baseline="0" dirty="0" smtClean="0"/>
                        <a:t> Apatit</a:t>
                      </a:r>
                      <a:endParaRPr lang="tr-TR" sz="1400" dirty="0"/>
                    </a:p>
                  </a:txBody>
                  <a:tcPr/>
                </a:tc>
                <a:tc>
                  <a:txBody>
                    <a:bodyPr/>
                    <a:lstStyle/>
                    <a:p>
                      <a:r>
                        <a:rPr lang="tr-TR" sz="1400" dirty="0" smtClean="0"/>
                        <a:t>Ortopedik</a:t>
                      </a:r>
                      <a:r>
                        <a:rPr lang="tr-TR" sz="1400" baseline="0" dirty="0" smtClean="0"/>
                        <a:t> </a:t>
                      </a:r>
                      <a:r>
                        <a:rPr lang="tr-TR" sz="1400" baseline="0" dirty="0" err="1" smtClean="0"/>
                        <a:t>rejenerasyon</a:t>
                      </a:r>
                      <a:r>
                        <a:rPr lang="tr-TR" sz="1400" baseline="0" dirty="0" smtClean="0"/>
                        <a:t> dolgusu</a:t>
                      </a:r>
                      <a:endParaRPr lang="tr-TR" sz="1400" dirty="0"/>
                    </a:p>
                  </a:txBody>
                  <a:tcPr/>
                </a:tc>
                <a:extLst>
                  <a:ext uri="{0D108BD9-81ED-4DB2-BD59-A6C34878D82A}">
                    <a16:rowId xmlns:a16="http://schemas.microsoft.com/office/drawing/2014/main" val="1662632041"/>
                  </a:ext>
                </a:extLst>
              </a:tr>
            </a:tbl>
          </a:graphicData>
        </a:graphic>
      </p:graphicFrame>
      <p:pic>
        <p:nvPicPr>
          <p:cNvPr id="8" name="Resim 7"/>
          <p:cNvPicPr>
            <a:picLocks noChangeAspect="1"/>
          </p:cNvPicPr>
          <p:nvPr/>
        </p:nvPicPr>
        <p:blipFill>
          <a:blip r:embed="rId2"/>
          <a:stretch>
            <a:fillRect/>
          </a:stretch>
        </p:blipFill>
        <p:spPr>
          <a:xfrm>
            <a:off x="7387664" y="1584731"/>
            <a:ext cx="4401164" cy="3277057"/>
          </a:xfrm>
          <a:prstGeom prst="rect">
            <a:avLst/>
          </a:prstGeom>
        </p:spPr>
      </p:pic>
      <p:pic>
        <p:nvPicPr>
          <p:cNvPr id="9" name="Picture 4" descr="hydroxyapatite and bone ile ilgili görsel sonucu&quot;">
            <a:extLst>
              <a:ext uri="{FF2B5EF4-FFF2-40B4-BE49-F238E27FC236}">
                <a16:creationId xmlns:a16="http://schemas.microsoft.com/office/drawing/2014/main" id="{63D879AE-3137-46D7-9932-76343A05E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8323" y="4891237"/>
            <a:ext cx="4040505" cy="138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37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Biyokompozitler</a:t>
            </a:r>
            <a:r>
              <a:rPr lang="tr-TR" dirty="0" smtClean="0"/>
              <a:t> ve Uygulamaları</a:t>
            </a:r>
            <a:endParaRPr lang="tr-TR" dirty="0"/>
          </a:p>
        </p:txBody>
      </p:sp>
      <p:sp>
        <p:nvSpPr>
          <p:cNvPr id="3" name="İçerik Yer Tutucusu 2"/>
          <p:cNvSpPr>
            <a:spLocks noGrp="1"/>
          </p:cNvSpPr>
          <p:nvPr>
            <p:ph idx="1"/>
          </p:nvPr>
        </p:nvSpPr>
        <p:spPr>
          <a:xfrm>
            <a:off x="1069848" y="2121408"/>
            <a:ext cx="5365242" cy="4050792"/>
          </a:xfrm>
        </p:spPr>
        <p:txBody>
          <a:bodyPr>
            <a:normAutofit fontScale="70000" lnSpcReduction="20000"/>
          </a:bodyPr>
          <a:lstStyle/>
          <a:p>
            <a:r>
              <a:rPr lang="tr-TR" dirty="0" smtClean="0"/>
              <a:t>Farklı malzemelerin avantajlı özelliklerini birleştirip dezavantajlarını azaltmaya yönelik geliştirilirler.</a:t>
            </a:r>
          </a:p>
          <a:p>
            <a:r>
              <a:rPr lang="tr-TR" dirty="0" smtClean="0"/>
              <a:t>İki veya daha fazla ana malzeme bir araya getirilerek oluşturulur</a:t>
            </a:r>
          </a:p>
          <a:p>
            <a:pPr lvl="1"/>
            <a:r>
              <a:rPr lang="tr-TR" dirty="0" err="1" smtClean="0"/>
              <a:t>Metal+Seramik</a:t>
            </a:r>
            <a:endParaRPr lang="tr-TR" dirty="0" smtClean="0"/>
          </a:p>
          <a:p>
            <a:pPr lvl="1"/>
            <a:r>
              <a:rPr lang="tr-TR" dirty="0" err="1" smtClean="0"/>
              <a:t>Metal+Polimer</a:t>
            </a:r>
            <a:endParaRPr lang="tr-TR" dirty="0" smtClean="0"/>
          </a:p>
          <a:p>
            <a:pPr lvl="1"/>
            <a:r>
              <a:rPr lang="tr-TR" dirty="0" err="1" smtClean="0"/>
              <a:t>Seramik+Polimer</a:t>
            </a:r>
            <a:endParaRPr lang="tr-TR" dirty="0" smtClean="0"/>
          </a:p>
          <a:p>
            <a:pPr lvl="1"/>
            <a:r>
              <a:rPr lang="tr-TR" dirty="0" err="1" smtClean="0"/>
              <a:t>Metal+Seramik+Polimer</a:t>
            </a:r>
            <a:endParaRPr lang="tr-TR" dirty="0" smtClean="0"/>
          </a:p>
          <a:p>
            <a:r>
              <a:rPr lang="tr-TR" dirty="0" smtClean="0"/>
              <a:t>Bir </a:t>
            </a:r>
            <a:r>
              <a:rPr lang="tr-TR" dirty="0" err="1" smtClean="0"/>
              <a:t>kompozit</a:t>
            </a:r>
            <a:r>
              <a:rPr lang="tr-TR" dirty="0" smtClean="0"/>
              <a:t> iki ana bileşenden oluşur</a:t>
            </a:r>
          </a:p>
          <a:p>
            <a:pPr lvl="1"/>
            <a:r>
              <a:rPr lang="tr-TR" dirty="0" smtClean="0"/>
              <a:t>Matris -&gt; Polimer Esaslı, Metal Esaslı, Seramik Esaslı</a:t>
            </a:r>
          </a:p>
          <a:p>
            <a:pPr lvl="1"/>
            <a:r>
              <a:rPr lang="tr-TR" dirty="0" smtClean="0"/>
              <a:t>Takviye -&gt; Polimer, Metal, Seramik</a:t>
            </a:r>
          </a:p>
          <a:p>
            <a:r>
              <a:rPr lang="tr-TR" dirty="0" smtClean="0"/>
              <a:t>Karbon fiber takviyeli protezler</a:t>
            </a:r>
          </a:p>
          <a:p>
            <a:r>
              <a:rPr lang="tr-TR" dirty="0" smtClean="0"/>
              <a:t>Grafit, </a:t>
            </a:r>
            <a:r>
              <a:rPr lang="tr-TR" dirty="0" err="1" smtClean="0"/>
              <a:t>kevlar</a:t>
            </a:r>
            <a:r>
              <a:rPr lang="tr-TR" dirty="0" smtClean="0"/>
              <a:t> veya karbon takviyeli PMMA kemik çimentosu</a:t>
            </a:r>
          </a:p>
          <a:p>
            <a:r>
              <a:rPr lang="tr-TR" dirty="0" smtClean="0"/>
              <a:t>Seramik takviyeli polimer akrilik </a:t>
            </a:r>
            <a:r>
              <a:rPr lang="tr-TR" dirty="0" err="1" smtClean="0"/>
              <a:t>dental</a:t>
            </a:r>
            <a:r>
              <a:rPr lang="tr-TR" dirty="0" smtClean="0"/>
              <a:t> </a:t>
            </a:r>
            <a:r>
              <a:rPr lang="tr-TR" dirty="0" err="1" smtClean="0"/>
              <a:t>kompozitler</a:t>
            </a:r>
            <a:endParaRPr lang="tr-TR" dirty="0" smtClean="0"/>
          </a:p>
          <a:p>
            <a:r>
              <a:rPr lang="tr-TR" dirty="0" smtClean="0"/>
              <a:t>Karbon elyaf takviyeli plastikler</a:t>
            </a:r>
          </a:p>
        </p:txBody>
      </p:sp>
      <p:sp>
        <p:nvSpPr>
          <p:cNvPr id="4" name="Veri Yer Tutucusu 3"/>
          <p:cNvSpPr>
            <a:spLocks noGrp="1"/>
          </p:cNvSpPr>
          <p:nvPr>
            <p:ph type="dt" sz="half" idx="10"/>
          </p:nvPr>
        </p:nvSpPr>
        <p:spPr/>
        <p:txBody>
          <a:bodyPr/>
          <a:lstStyle/>
          <a:p>
            <a:r>
              <a:rPr lang="tr-TR" smtClean="0"/>
              <a:t>06.03.2023</a:t>
            </a:r>
            <a:endParaRPr lang="tr-TR"/>
          </a:p>
        </p:txBody>
      </p:sp>
      <p:sp>
        <p:nvSpPr>
          <p:cNvPr id="5" name="Altbilgi Yer Tutucusu 4"/>
          <p:cNvSpPr>
            <a:spLocks noGrp="1"/>
          </p:cNvSpPr>
          <p:nvPr>
            <p:ph type="ftr" sz="quarter" idx="11"/>
          </p:nvPr>
        </p:nvSpPr>
        <p:spPr/>
        <p:txBody>
          <a:bodyPr/>
          <a:lstStyle/>
          <a:p>
            <a:r>
              <a:rPr lang="tr-TR" smtClean="0"/>
              <a:t>Biyomedikal Teknoloji_Ders#2</a:t>
            </a:r>
            <a:endParaRPr lang="tr-TR"/>
          </a:p>
        </p:txBody>
      </p:sp>
      <p:pic>
        <p:nvPicPr>
          <p:cNvPr id="6" name="Picture 2" descr="Carbon fiber-reinforced thermoplastic hip prosthesis, with and without... |  Download Scientific Dia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1797" y="1840231"/>
            <a:ext cx="1913750" cy="254933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3"/>
          <a:stretch>
            <a:fillRect/>
          </a:stretch>
        </p:blipFill>
        <p:spPr>
          <a:xfrm>
            <a:off x="11989713" y="5273034"/>
            <a:ext cx="582592" cy="101879"/>
          </a:xfrm>
          <a:prstGeom prst="ellipse">
            <a:avLst/>
          </a:prstGeom>
          <a:ln>
            <a:noFill/>
          </a:ln>
          <a:effectLst>
            <a:softEdge rad="112500"/>
          </a:effectLst>
        </p:spPr>
      </p:pic>
      <p:pic>
        <p:nvPicPr>
          <p:cNvPr id="3074" name="Picture 2" descr="The right composite in the right pl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7763" y="1625514"/>
            <a:ext cx="2486600" cy="16697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CFRP: Opportunities in orthopedics | CompositesWorl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9467" y1="1120" x2="37067" y2="58560"/>
                        <a14:foregroundMark x1="39733" y1="20960" x2="32533" y2="21760"/>
                      </a14:backgroundRemoval>
                    </a14:imgEffect>
                  </a14:imgLayer>
                </a14:imgProps>
              </a:ext>
              <a:ext uri="{28A0092B-C50C-407E-A947-70E740481C1C}">
                <a14:useLocalDpi xmlns:a14="http://schemas.microsoft.com/office/drawing/2010/main" val="0"/>
              </a:ext>
            </a:extLst>
          </a:blip>
          <a:srcRect/>
          <a:stretch>
            <a:fillRect/>
          </a:stretch>
        </p:blipFill>
        <p:spPr bwMode="auto">
          <a:xfrm>
            <a:off x="6722900" y="3439873"/>
            <a:ext cx="4011119" cy="334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52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left)">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left)">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left)">
                                      <p:cBhvr>
                                        <p:cTn id="45" dur="500"/>
                                        <p:tgtEl>
                                          <p:spTgt spid="3">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wipe(left)">
                                      <p:cBhvr>
                                        <p:cTn id="50" dur="500"/>
                                        <p:tgtEl>
                                          <p:spTgt spid="3">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wipe(left)">
                                      <p:cBhvr>
                                        <p:cTn id="55" dur="500"/>
                                        <p:tgtEl>
                                          <p:spTgt spid="3">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074"/>
                                        </p:tgtEl>
                                        <p:attrNameLst>
                                          <p:attrName>style.visibility</p:attrName>
                                        </p:attrNameLst>
                                      </p:cBhvr>
                                      <p:to>
                                        <p:strVal val="visible"/>
                                      </p:to>
                                    </p:set>
                                    <p:animEffect transition="in" filter="wipe(down)">
                                      <p:cBhvr>
                                        <p:cTn id="65" dur="500"/>
                                        <p:tgtEl>
                                          <p:spTgt spid="307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082"/>
                                        </p:tgtEl>
                                        <p:attrNameLst>
                                          <p:attrName>style.visibility</p:attrName>
                                        </p:attrNameLst>
                                      </p:cBhvr>
                                      <p:to>
                                        <p:strVal val="visible"/>
                                      </p:to>
                                    </p:set>
                                    <p:animEffect transition="in" filter="wipe(down)">
                                      <p:cBhvr>
                                        <p:cTn id="70"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AF35CD-DA30-4E34-B0F3-32C27766DA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F49192F-08F0-4775-9E95-6434BDCFB98E}"/>
              </a:ext>
            </a:extLst>
          </p:cNvPr>
          <p:cNvSpPr>
            <a:spLocks noGrp="1"/>
          </p:cNvSpPr>
          <p:nvPr>
            <p:ph type="title"/>
          </p:nvPr>
        </p:nvSpPr>
        <p:spPr>
          <a:xfrm>
            <a:off x="8156350" y="484632"/>
            <a:ext cx="3544035" cy="1609344"/>
          </a:xfrm>
          <a:ln>
            <a:noFill/>
          </a:ln>
        </p:spPr>
        <p:txBody>
          <a:bodyPr>
            <a:normAutofit/>
          </a:bodyPr>
          <a:lstStyle/>
          <a:p>
            <a:r>
              <a:rPr lang="tr-TR" sz="3200" dirty="0"/>
              <a:t>BİYOMALZEME UYGULAMALARI</a:t>
            </a:r>
          </a:p>
        </p:txBody>
      </p:sp>
      <p:pic>
        <p:nvPicPr>
          <p:cNvPr id="4" name="Resim 3">
            <a:extLst>
              <a:ext uri="{FF2B5EF4-FFF2-40B4-BE49-F238E27FC236}">
                <a16:creationId xmlns:a16="http://schemas.microsoft.com/office/drawing/2014/main" id="{65555964-06EA-E002-3A0B-C24B7D2DD89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9489" t="17193" r="30823" b="10351"/>
          <a:stretch/>
        </p:blipFill>
        <p:spPr>
          <a:xfrm>
            <a:off x="649704" y="217269"/>
            <a:ext cx="6079997" cy="6243689"/>
          </a:xfrm>
          <a:prstGeom prst="rect">
            <a:avLst/>
          </a:prstGeom>
        </p:spPr>
      </p:pic>
      <p:sp>
        <p:nvSpPr>
          <p:cNvPr id="3" name="İçerik Yer Tutucusu 2">
            <a:extLst>
              <a:ext uri="{FF2B5EF4-FFF2-40B4-BE49-F238E27FC236}">
                <a16:creationId xmlns:a16="http://schemas.microsoft.com/office/drawing/2014/main" id="{47596105-C5D7-47D8-9D3A-8E3078A1EC31}"/>
              </a:ext>
            </a:extLst>
          </p:cNvPr>
          <p:cNvSpPr>
            <a:spLocks noGrp="1"/>
          </p:cNvSpPr>
          <p:nvPr>
            <p:ph idx="1"/>
          </p:nvPr>
        </p:nvSpPr>
        <p:spPr>
          <a:xfrm>
            <a:off x="8156351" y="2121408"/>
            <a:ext cx="3544034" cy="4050792"/>
          </a:xfrm>
        </p:spPr>
        <p:txBody>
          <a:bodyPr>
            <a:normAutofit/>
          </a:bodyPr>
          <a:lstStyle/>
          <a:p>
            <a:endParaRPr lang="tr-TR" sz="1600"/>
          </a:p>
        </p:txBody>
      </p:sp>
      <p:grpSp>
        <p:nvGrpSpPr>
          <p:cNvPr id="11" name="Group 10">
            <a:extLst>
              <a:ext uri="{FF2B5EF4-FFF2-40B4-BE49-F238E27FC236}">
                <a16:creationId xmlns:a16="http://schemas.microsoft.com/office/drawing/2014/main" id="{BCFC42DC-2C46-47C4-BC61-530557385DB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54B91A37-AA1F-4966-8ACF-93023547DA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17B17AC5-0931-432F-9A4A-DDCFAA010A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Veri Yer Tutucusu 4">
            <a:extLst>
              <a:ext uri="{FF2B5EF4-FFF2-40B4-BE49-F238E27FC236}">
                <a16:creationId xmlns:a16="http://schemas.microsoft.com/office/drawing/2014/main" id="{C3582E52-5487-4C03-E992-09AE252B3054}"/>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E9FBE702-4556-D5C7-F602-A02193450230}"/>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6149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o 5">
            <a:extLst>
              <a:ext uri="{FF2B5EF4-FFF2-40B4-BE49-F238E27FC236}">
                <a16:creationId xmlns:a16="http://schemas.microsoft.com/office/drawing/2014/main" id="{92E2E75F-04D3-6473-7FA4-6BC341E7B9C5}"/>
              </a:ext>
            </a:extLst>
          </p:cNvPr>
          <p:cNvGraphicFramePr>
            <a:graphicFrameLocks noGrp="1"/>
          </p:cNvGraphicFramePr>
          <p:nvPr>
            <p:ph idx="1"/>
            <p:extLst>
              <p:ext uri="{D42A27DB-BD31-4B8C-83A1-F6EECF244321}">
                <p14:modId xmlns:p14="http://schemas.microsoft.com/office/powerpoint/2010/main" val="179890378"/>
              </p:ext>
            </p:extLst>
          </p:nvPr>
        </p:nvGraphicFramePr>
        <p:xfrm>
          <a:off x="563480" y="118915"/>
          <a:ext cx="11065040" cy="5267863"/>
        </p:xfrm>
        <a:graphic>
          <a:graphicData uri="http://schemas.openxmlformats.org/drawingml/2006/table">
            <a:tbl>
              <a:tblPr firstRow="1" bandRow="1">
                <a:solidFill>
                  <a:schemeClr val="accent1">
                    <a:lumMod val="20000"/>
                    <a:lumOff val="80000"/>
                  </a:schemeClr>
                </a:solidFill>
                <a:tableStyleId>{5C22544A-7EE6-4342-B048-85BDC9FD1C3A}</a:tableStyleId>
              </a:tblPr>
              <a:tblGrid>
                <a:gridCol w="2155657">
                  <a:extLst>
                    <a:ext uri="{9D8B030D-6E8A-4147-A177-3AD203B41FA5}">
                      <a16:colId xmlns:a16="http://schemas.microsoft.com/office/drawing/2014/main" val="562076998"/>
                    </a:ext>
                  </a:extLst>
                </a:gridCol>
                <a:gridCol w="2604835">
                  <a:extLst>
                    <a:ext uri="{9D8B030D-6E8A-4147-A177-3AD203B41FA5}">
                      <a16:colId xmlns:a16="http://schemas.microsoft.com/office/drawing/2014/main" val="1272203544"/>
                    </a:ext>
                  </a:extLst>
                </a:gridCol>
                <a:gridCol w="2490537">
                  <a:extLst>
                    <a:ext uri="{9D8B030D-6E8A-4147-A177-3AD203B41FA5}">
                      <a16:colId xmlns:a16="http://schemas.microsoft.com/office/drawing/2014/main" val="3857629150"/>
                    </a:ext>
                  </a:extLst>
                </a:gridCol>
                <a:gridCol w="3814011">
                  <a:extLst>
                    <a:ext uri="{9D8B030D-6E8A-4147-A177-3AD203B41FA5}">
                      <a16:colId xmlns:a16="http://schemas.microsoft.com/office/drawing/2014/main" val="2809999228"/>
                    </a:ext>
                  </a:extLst>
                </a:gridCol>
              </a:tblGrid>
              <a:tr h="392685">
                <a:tc>
                  <a:txBody>
                    <a:bodyPr/>
                    <a:lstStyle/>
                    <a:p>
                      <a:r>
                        <a:rPr lang="tr-TR" dirty="0"/>
                        <a:t>Tip</a:t>
                      </a:r>
                    </a:p>
                  </a:txBody>
                  <a:tcPr/>
                </a:tc>
                <a:tc>
                  <a:txBody>
                    <a:bodyPr/>
                    <a:lstStyle/>
                    <a:p>
                      <a:r>
                        <a:rPr lang="tr-TR" dirty="0"/>
                        <a:t>Avantaj</a:t>
                      </a:r>
                    </a:p>
                  </a:txBody>
                  <a:tcPr/>
                </a:tc>
                <a:tc>
                  <a:txBody>
                    <a:bodyPr/>
                    <a:lstStyle/>
                    <a:p>
                      <a:r>
                        <a:rPr lang="tr-TR" dirty="0"/>
                        <a:t>Dezavantaj</a:t>
                      </a:r>
                    </a:p>
                  </a:txBody>
                  <a:tcPr/>
                </a:tc>
                <a:tc>
                  <a:txBody>
                    <a:bodyPr/>
                    <a:lstStyle/>
                    <a:p>
                      <a:r>
                        <a:rPr lang="tr-TR" dirty="0"/>
                        <a:t>Uygulama</a:t>
                      </a:r>
                    </a:p>
                  </a:txBody>
                  <a:tcPr/>
                </a:tc>
                <a:extLst>
                  <a:ext uri="{0D108BD9-81ED-4DB2-BD59-A6C34878D82A}">
                    <a16:rowId xmlns:a16="http://schemas.microsoft.com/office/drawing/2014/main" val="335406662"/>
                  </a:ext>
                </a:extLst>
              </a:tr>
              <a:tr h="426413">
                <a:tc rowSpan="3">
                  <a:txBody>
                    <a:bodyPr/>
                    <a:lstStyle/>
                    <a:p>
                      <a:r>
                        <a:rPr lang="tr-TR" b="1" dirty="0" err="1">
                          <a:effectLst>
                            <a:outerShdw blurRad="38100" dist="38100" dir="2700000" algn="tl">
                              <a:srgbClr val="000000">
                                <a:alpha val="43137"/>
                              </a:srgbClr>
                            </a:outerShdw>
                          </a:effectLst>
                        </a:rPr>
                        <a:t>Biyometaller</a:t>
                      </a:r>
                      <a:r>
                        <a:rPr lang="tr-TR" b="1" dirty="0">
                          <a:effectLst>
                            <a:outerShdw blurRad="38100" dist="38100" dir="2700000" algn="tl">
                              <a:srgbClr val="000000">
                                <a:alpha val="43137"/>
                              </a:srgbClr>
                            </a:outerShdw>
                          </a:effectLst>
                        </a:rPr>
                        <a:t> ve Alaşımları</a:t>
                      </a:r>
                    </a:p>
                    <a:p>
                      <a:r>
                        <a:rPr lang="tr-TR" sz="1200" dirty="0"/>
                        <a:t>(</a:t>
                      </a:r>
                      <a:r>
                        <a:rPr lang="tr-TR" sz="1200" dirty="0" err="1"/>
                        <a:t>Au</a:t>
                      </a:r>
                      <a:r>
                        <a:rPr lang="tr-TR" sz="1200" dirty="0"/>
                        <a:t>, </a:t>
                      </a:r>
                      <a:r>
                        <a:rPr lang="tr-TR" sz="1200" dirty="0" err="1"/>
                        <a:t>Pt</a:t>
                      </a:r>
                      <a:r>
                        <a:rPr lang="tr-TR" sz="1200" dirty="0"/>
                        <a:t>, Ti, Çelik, </a:t>
                      </a:r>
                      <a:r>
                        <a:rPr lang="tr-TR" sz="1200" dirty="0" err="1"/>
                        <a:t>CoCr</a:t>
                      </a:r>
                      <a:r>
                        <a:rPr lang="tr-TR" sz="1200" dirty="0"/>
                        <a:t> Alaşımlar)</a:t>
                      </a:r>
                    </a:p>
                  </a:txBody>
                  <a:tcPr>
                    <a:solidFill>
                      <a:schemeClr val="accent2">
                        <a:lumMod val="20000"/>
                        <a:lumOff val="80000"/>
                      </a:schemeClr>
                    </a:solidFill>
                  </a:tcPr>
                </a:tc>
                <a:tc>
                  <a:txBody>
                    <a:bodyPr/>
                    <a:lstStyle/>
                    <a:p>
                      <a:r>
                        <a:rPr lang="tr-TR" sz="1400" dirty="0"/>
                        <a:t>Yüksek mekanik dayanım</a:t>
                      </a:r>
                    </a:p>
                  </a:txBody>
                  <a:tcPr>
                    <a:solidFill>
                      <a:schemeClr val="accent2">
                        <a:lumMod val="20000"/>
                        <a:lumOff val="80000"/>
                      </a:schemeClr>
                    </a:solidFill>
                  </a:tcPr>
                </a:tc>
                <a:tc>
                  <a:txBody>
                    <a:bodyPr/>
                    <a:lstStyle/>
                    <a:p>
                      <a:r>
                        <a:rPr lang="tr-TR" sz="1400" dirty="0"/>
                        <a:t>Korozyon potansiyeli</a:t>
                      </a:r>
                    </a:p>
                  </a:txBody>
                  <a:tcPr>
                    <a:solidFill>
                      <a:schemeClr val="accent2">
                        <a:lumMod val="20000"/>
                        <a:lumOff val="80000"/>
                      </a:schemeClr>
                    </a:solidFill>
                  </a:tcPr>
                </a:tc>
                <a:tc rowSpan="3">
                  <a:txBody>
                    <a:bodyPr/>
                    <a:lstStyle/>
                    <a:p>
                      <a:r>
                        <a:rPr lang="tr-TR" sz="1400" dirty="0"/>
                        <a:t>Ortopedik implantlar, çiviler, plakalar, dahili ve harici protezler</a:t>
                      </a:r>
                    </a:p>
                  </a:txBody>
                  <a:tcPr>
                    <a:solidFill>
                      <a:schemeClr val="accent2">
                        <a:lumMod val="20000"/>
                        <a:lumOff val="80000"/>
                      </a:schemeClr>
                    </a:solidFill>
                  </a:tcPr>
                </a:tc>
                <a:extLst>
                  <a:ext uri="{0D108BD9-81ED-4DB2-BD59-A6C34878D82A}">
                    <a16:rowId xmlns:a16="http://schemas.microsoft.com/office/drawing/2014/main" val="458006222"/>
                  </a:ext>
                </a:extLst>
              </a:tr>
              <a:tr h="243665">
                <a:tc vMerge="1">
                  <a:txBody>
                    <a:bodyPr/>
                    <a:lstStyle/>
                    <a:p>
                      <a:r>
                        <a:rPr lang="tr-TR" sz="1200" dirty="0"/>
                        <a:t>(</a:t>
                      </a:r>
                      <a:r>
                        <a:rPr lang="tr-TR" sz="1200" dirty="0" err="1"/>
                        <a:t>Au</a:t>
                      </a:r>
                      <a:r>
                        <a:rPr lang="tr-TR" sz="1200" dirty="0"/>
                        <a:t>, </a:t>
                      </a:r>
                      <a:r>
                        <a:rPr lang="tr-TR" sz="1200" dirty="0" err="1"/>
                        <a:t>Pt</a:t>
                      </a:r>
                      <a:r>
                        <a:rPr lang="tr-TR" sz="1200" dirty="0"/>
                        <a:t>, Ti, Çelik, </a:t>
                      </a:r>
                      <a:r>
                        <a:rPr lang="tr-TR" sz="1200" dirty="0" err="1"/>
                        <a:t>CoCr</a:t>
                      </a:r>
                      <a:r>
                        <a:rPr lang="tr-TR" sz="1200" dirty="0"/>
                        <a:t> Alaşımlar)</a:t>
                      </a:r>
                    </a:p>
                  </a:txBody>
                  <a:tcPr>
                    <a:solidFill>
                      <a:schemeClr val="accent2">
                        <a:lumMod val="20000"/>
                        <a:lumOff val="80000"/>
                      </a:schemeClr>
                    </a:solidFill>
                  </a:tcPr>
                </a:tc>
                <a:tc rowSpan="2">
                  <a:txBody>
                    <a:bodyPr/>
                    <a:lstStyle/>
                    <a:p>
                      <a:r>
                        <a:rPr lang="tr-TR" sz="1400" dirty="0"/>
                        <a:t>Üretim ve sterilizasyon kolaylığı</a:t>
                      </a:r>
                    </a:p>
                  </a:txBody>
                  <a:tcPr>
                    <a:solidFill>
                      <a:schemeClr val="accent2">
                        <a:lumMod val="20000"/>
                        <a:lumOff val="80000"/>
                      </a:schemeClr>
                    </a:solidFill>
                  </a:tcPr>
                </a:tc>
                <a:tc>
                  <a:txBody>
                    <a:bodyPr/>
                    <a:lstStyle/>
                    <a:p>
                      <a:r>
                        <a:rPr lang="tr-TR" sz="1400" dirty="0"/>
                        <a:t>Aseptik gevşeme</a:t>
                      </a:r>
                    </a:p>
                  </a:txBody>
                  <a:tcPr>
                    <a:solidFill>
                      <a:schemeClr val="accent2">
                        <a:lumMod val="20000"/>
                        <a:lumOff val="80000"/>
                      </a:schemeClr>
                    </a:solidFill>
                  </a:tcPr>
                </a:tc>
                <a:tc vMerge="1">
                  <a:txBody>
                    <a:bodyPr/>
                    <a:lstStyle/>
                    <a:p>
                      <a:endParaRPr lang="tr-TR" dirty="0"/>
                    </a:p>
                  </a:txBody>
                  <a:tcPr/>
                </a:tc>
                <a:extLst>
                  <a:ext uri="{0D108BD9-81ED-4DB2-BD59-A6C34878D82A}">
                    <a16:rowId xmlns:a16="http://schemas.microsoft.com/office/drawing/2014/main" val="976269935"/>
                  </a:ext>
                </a:extLst>
              </a:tr>
              <a:tr h="426413">
                <a:tc vMerge="1">
                  <a:txBody>
                    <a:bodyPr/>
                    <a:lstStyle/>
                    <a:p>
                      <a:endParaRPr lang="tr-TR"/>
                    </a:p>
                  </a:txBody>
                  <a:tcPr/>
                </a:tc>
                <a:tc vMerge="1">
                  <a:txBody>
                    <a:bodyPr/>
                    <a:lstStyle/>
                    <a:p>
                      <a:endParaRPr lang="tr-TR"/>
                    </a:p>
                  </a:txBody>
                  <a:tcPr/>
                </a:tc>
                <a:tc>
                  <a:txBody>
                    <a:bodyPr/>
                    <a:lstStyle/>
                    <a:p>
                      <a:r>
                        <a:rPr lang="tr-TR" sz="1400" dirty="0"/>
                        <a:t>Çok yüksek elastik modül</a:t>
                      </a:r>
                    </a:p>
                  </a:txBody>
                  <a:tcPr>
                    <a:solidFill>
                      <a:schemeClr val="accent2">
                        <a:lumMod val="20000"/>
                        <a:lumOff val="80000"/>
                      </a:schemeClr>
                    </a:solidFill>
                  </a:tcPr>
                </a:tc>
                <a:tc vMerge="1">
                  <a:txBody>
                    <a:bodyPr/>
                    <a:lstStyle/>
                    <a:p>
                      <a:endParaRPr lang="tr-TR"/>
                    </a:p>
                  </a:txBody>
                  <a:tcPr/>
                </a:tc>
                <a:extLst>
                  <a:ext uri="{0D108BD9-81ED-4DB2-BD59-A6C34878D82A}">
                    <a16:rowId xmlns:a16="http://schemas.microsoft.com/office/drawing/2014/main" val="3457256811"/>
                  </a:ext>
                </a:extLst>
              </a:tr>
              <a:tr h="247049">
                <a:tc rowSpan="3">
                  <a:txBody>
                    <a:bodyPr/>
                    <a:lstStyle/>
                    <a:p>
                      <a:r>
                        <a:rPr lang="tr-TR" b="1" dirty="0">
                          <a:effectLst>
                            <a:outerShdw blurRad="38100" dist="38100" dir="2700000" algn="tl">
                              <a:srgbClr val="000000">
                                <a:alpha val="43137"/>
                              </a:srgbClr>
                            </a:outerShdw>
                          </a:effectLst>
                        </a:rPr>
                        <a:t>Biyoseramikler ve Karbon bileşimleri</a:t>
                      </a:r>
                    </a:p>
                    <a:p>
                      <a:r>
                        <a:rPr lang="tr-TR" sz="1200" dirty="0">
                          <a:effectLst/>
                        </a:rPr>
                        <a:t>(Kalsiyum fosfat tuzları (Hidroksiapatit, HA), Cam, Alüminyum Oksit, Zirkonyum Oksit, Karbon Nanotüp, Elmas-Benzeri Karbon)</a:t>
                      </a:r>
                    </a:p>
                  </a:txBody>
                  <a:tcPr>
                    <a:solidFill>
                      <a:srgbClr val="FFE5F3"/>
                    </a:solidFill>
                  </a:tcPr>
                </a:tc>
                <a:tc>
                  <a:txBody>
                    <a:bodyPr/>
                    <a:lstStyle/>
                    <a:p>
                      <a:r>
                        <a:rPr lang="tr-TR" sz="1400" dirty="0"/>
                        <a:t>Biyouyumluluk</a:t>
                      </a:r>
                    </a:p>
                  </a:txBody>
                  <a:tcPr>
                    <a:solidFill>
                      <a:srgbClr val="FFE5F3"/>
                    </a:solidFill>
                  </a:tcPr>
                </a:tc>
                <a:tc>
                  <a:txBody>
                    <a:bodyPr/>
                    <a:lstStyle/>
                    <a:p>
                      <a:r>
                        <a:rPr lang="tr-TR" sz="1400" dirty="0"/>
                        <a:t>Şekillendirme zor</a:t>
                      </a:r>
                    </a:p>
                  </a:txBody>
                  <a:tcPr>
                    <a:solidFill>
                      <a:srgbClr val="FFE5F3"/>
                    </a:solidFill>
                  </a:tcPr>
                </a:tc>
                <a:tc rowSpan="3">
                  <a:txBody>
                    <a:bodyPr/>
                    <a:lstStyle/>
                    <a:p>
                      <a:r>
                        <a:rPr lang="tr-TR" sz="1400" dirty="0"/>
                        <a:t>Dental implantlar, yapay işitme sistemleri, yapay kemik üretimi</a:t>
                      </a:r>
                    </a:p>
                  </a:txBody>
                  <a:tcPr>
                    <a:solidFill>
                      <a:srgbClr val="FFE5F3"/>
                    </a:solidFill>
                  </a:tcPr>
                </a:tc>
                <a:extLst>
                  <a:ext uri="{0D108BD9-81ED-4DB2-BD59-A6C34878D82A}">
                    <a16:rowId xmlns:a16="http://schemas.microsoft.com/office/drawing/2014/main" val="2563674681"/>
                  </a:ext>
                </a:extLst>
              </a:tr>
              <a:tr h="426413">
                <a:tc vMerge="1">
                  <a:txBody>
                    <a:bodyPr/>
                    <a:lstStyle/>
                    <a:p>
                      <a:r>
                        <a:rPr lang="tr-TR" sz="1200" dirty="0"/>
                        <a:t>(Kalsiyum fosfat tuzları (Hidroksiapatit, HA), Cam, Alüminyum Oksit, Zirkonyum Oksit, Karbon Nanotüp, Elmas-Benzeri Karbon)</a:t>
                      </a:r>
                    </a:p>
                  </a:txBody>
                  <a:tcPr>
                    <a:solidFill>
                      <a:srgbClr val="FFE5F3"/>
                    </a:solidFill>
                  </a:tcPr>
                </a:tc>
                <a:tc rowSpan="2">
                  <a:txBody>
                    <a:bodyPr/>
                    <a:lstStyle/>
                    <a:p>
                      <a:r>
                        <a:rPr lang="tr-TR" sz="1400" dirty="0"/>
                        <a:t>Korozyon direnci</a:t>
                      </a:r>
                    </a:p>
                  </a:txBody>
                  <a:tcPr>
                    <a:solidFill>
                      <a:srgbClr val="FFE5F3"/>
                    </a:solidFill>
                  </a:tcPr>
                </a:tc>
                <a:tc>
                  <a:txBody>
                    <a:bodyPr/>
                    <a:lstStyle/>
                    <a:p>
                      <a:r>
                        <a:rPr lang="tr-TR" sz="1400" dirty="0"/>
                        <a:t>Çok yüksek elastik modül</a:t>
                      </a:r>
                    </a:p>
                  </a:txBody>
                  <a:tcPr>
                    <a:solidFill>
                      <a:srgbClr val="FFE5F3"/>
                    </a:solidFill>
                  </a:tcPr>
                </a:tc>
                <a:tc vMerge="1">
                  <a:txBody>
                    <a:bodyPr/>
                    <a:lstStyle/>
                    <a:p>
                      <a:endParaRPr lang="tr-TR" dirty="0"/>
                    </a:p>
                  </a:txBody>
                  <a:tcPr/>
                </a:tc>
                <a:extLst>
                  <a:ext uri="{0D108BD9-81ED-4DB2-BD59-A6C34878D82A}">
                    <a16:rowId xmlns:a16="http://schemas.microsoft.com/office/drawing/2014/main" val="2424481987"/>
                  </a:ext>
                </a:extLst>
              </a:tr>
              <a:tr h="362113">
                <a:tc vMerge="1">
                  <a:txBody>
                    <a:bodyPr/>
                    <a:lstStyle/>
                    <a:p>
                      <a:endParaRPr lang="tr-TR"/>
                    </a:p>
                  </a:txBody>
                  <a:tcPr/>
                </a:tc>
                <a:tc vMerge="1">
                  <a:txBody>
                    <a:bodyPr/>
                    <a:lstStyle/>
                    <a:p>
                      <a:endParaRPr lang="tr-TR"/>
                    </a:p>
                  </a:txBody>
                  <a:tcPr/>
                </a:tc>
                <a:tc>
                  <a:txBody>
                    <a:bodyPr/>
                    <a:lstStyle/>
                    <a:p>
                      <a:endParaRPr lang="tr-TR" sz="1400" dirty="0"/>
                    </a:p>
                  </a:txBody>
                  <a:tcPr>
                    <a:solidFill>
                      <a:srgbClr val="FFE5F3"/>
                    </a:solidFill>
                  </a:tcPr>
                </a:tc>
                <a:tc vMerge="1">
                  <a:txBody>
                    <a:bodyPr/>
                    <a:lstStyle/>
                    <a:p>
                      <a:endParaRPr lang="tr-TR"/>
                    </a:p>
                  </a:txBody>
                  <a:tcPr/>
                </a:tc>
                <a:extLst>
                  <a:ext uri="{0D108BD9-81ED-4DB2-BD59-A6C34878D82A}">
                    <a16:rowId xmlns:a16="http://schemas.microsoft.com/office/drawing/2014/main" val="2441963870"/>
                  </a:ext>
                </a:extLst>
              </a:tr>
              <a:tr h="609162">
                <a:tc rowSpan="3">
                  <a:txBody>
                    <a:bodyPr/>
                    <a:lstStyle/>
                    <a:p>
                      <a:r>
                        <a:rPr lang="tr-TR" b="1" dirty="0">
                          <a:effectLst>
                            <a:outerShdw blurRad="38100" dist="38100" dir="2700000" algn="tl">
                              <a:srgbClr val="000000">
                                <a:alpha val="43137"/>
                              </a:srgbClr>
                            </a:outerShdw>
                          </a:effectLst>
                        </a:rPr>
                        <a:t>Biyopolimerler</a:t>
                      </a:r>
                    </a:p>
                    <a:p>
                      <a:r>
                        <a:rPr lang="tr-TR" sz="1200" dirty="0"/>
                        <a:t>PMMA, </a:t>
                      </a:r>
                      <a:r>
                        <a:rPr lang="tr-TR" sz="1200" dirty="0" err="1"/>
                        <a:t>Poli</a:t>
                      </a:r>
                      <a:r>
                        <a:rPr lang="tr-TR" sz="1200" dirty="0"/>
                        <a:t>-Laktik Asit (PLA), Polikarbonat, Poliüretan (PU)</a:t>
                      </a:r>
                    </a:p>
                  </a:txBody>
                  <a:tcPr>
                    <a:solidFill>
                      <a:schemeClr val="accent2">
                        <a:lumMod val="20000"/>
                        <a:lumOff val="80000"/>
                      </a:schemeClr>
                    </a:solidFill>
                  </a:tcPr>
                </a:tc>
                <a:tc>
                  <a:txBody>
                    <a:bodyPr/>
                    <a:lstStyle/>
                    <a:p>
                      <a:r>
                        <a:rPr lang="tr-TR" sz="1400" dirty="0" err="1"/>
                        <a:t>Biyobozunurluk</a:t>
                      </a:r>
                      <a:endParaRPr lang="tr-TR" sz="1400"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dirty="0"/>
                        <a:t>Vücut sıvılarına karışabilme</a:t>
                      </a:r>
                    </a:p>
                    <a:p>
                      <a:endParaRPr lang="tr-TR" sz="1400" dirty="0"/>
                    </a:p>
                  </a:txBody>
                  <a:tcPr>
                    <a:solidFill>
                      <a:schemeClr val="accent2">
                        <a:lumMod val="20000"/>
                        <a:lumOff val="80000"/>
                      </a:schemeClr>
                    </a:solidFill>
                  </a:tcPr>
                </a:tc>
                <a:tc rowSpan="3">
                  <a:txBody>
                    <a:bodyPr/>
                    <a:lstStyle/>
                    <a:p>
                      <a:r>
                        <a:rPr lang="tr-TR" sz="1400" dirty="0"/>
                        <a:t>Protezler, doku mühendisliği uygulamaları, ilaç salınım sistemleri</a:t>
                      </a:r>
                    </a:p>
                  </a:txBody>
                  <a:tcPr>
                    <a:solidFill>
                      <a:schemeClr val="accent2">
                        <a:lumMod val="20000"/>
                        <a:lumOff val="80000"/>
                      </a:schemeClr>
                    </a:solidFill>
                  </a:tcPr>
                </a:tc>
                <a:extLst>
                  <a:ext uri="{0D108BD9-81ED-4DB2-BD59-A6C34878D82A}">
                    <a16:rowId xmlns:a16="http://schemas.microsoft.com/office/drawing/2014/main" val="3191868401"/>
                  </a:ext>
                </a:extLst>
              </a:tr>
              <a:tr h="247049">
                <a:tc vMerge="1">
                  <a:txBody>
                    <a:bodyPr/>
                    <a:lstStyle/>
                    <a:p>
                      <a:r>
                        <a:rPr lang="tr-TR" sz="1200" dirty="0"/>
                        <a:t>PMMA, </a:t>
                      </a:r>
                      <a:r>
                        <a:rPr lang="tr-TR" sz="1200" dirty="0" err="1"/>
                        <a:t>Poli</a:t>
                      </a:r>
                      <a:r>
                        <a:rPr lang="tr-TR" sz="1200" dirty="0"/>
                        <a:t>-Laktik Asit (PLA), Polikarbonat, Poliüretan (PU)</a:t>
                      </a:r>
                    </a:p>
                  </a:txBody>
                  <a:tcPr>
                    <a:solidFill>
                      <a:schemeClr val="accent2">
                        <a:lumMod val="20000"/>
                        <a:lumOff val="80000"/>
                      </a:schemeClr>
                    </a:solidFill>
                  </a:tcPr>
                </a:tc>
                <a:tc>
                  <a:txBody>
                    <a:bodyPr/>
                    <a:lstStyle/>
                    <a:p>
                      <a:r>
                        <a:rPr lang="tr-TR" sz="1400" dirty="0"/>
                        <a:t>Biyouyumluluk</a:t>
                      </a:r>
                    </a:p>
                  </a:txBody>
                  <a:tcPr>
                    <a:solidFill>
                      <a:schemeClr val="accent2">
                        <a:lumMod val="20000"/>
                        <a:lumOff val="80000"/>
                      </a:schemeClr>
                    </a:solidFill>
                  </a:tcPr>
                </a:tc>
                <a:tc rowSpan="2">
                  <a:txBody>
                    <a:bodyPr/>
                    <a:lstStyle/>
                    <a:p>
                      <a:r>
                        <a:rPr lang="tr-TR" sz="1400" dirty="0"/>
                        <a:t>Sterilizasyon zorluğu</a:t>
                      </a:r>
                    </a:p>
                  </a:txBody>
                  <a:tcPr>
                    <a:solidFill>
                      <a:schemeClr val="accent2">
                        <a:lumMod val="20000"/>
                        <a:lumOff val="80000"/>
                      </a:schemeClr>
                    </a:solidFill>
                  </a:tcPr>
                </a:tc>
                <a:tc vMerge="1">
                  <a:txBody>
                    <a:bodyPr/>
                    <a:lstStyle/>
                    <a:p>
                      <a:endParaRPr lang="tr-TR" dirty="0"/>
                    </a:p>
                  </a:txBody>
                  <a:tcPr/>
                </a:tc>
                <a:extLst>
                  <a:ext uri="{0D108BD9-81ED-4DB2-BD59-A6C34878D82A}">
                    <a16:rowId xmlns:a16="http://schemas.microsoft.com/office/drawing/2014/main" val="609632243"/>
                  </a:ext>
                </a:extLst>
              </a:tr>
              <a:tr h="791910">
                <a:tc vMerge="1">
                  <a:txBody>
                    <a:bodyPr/>
                    <a:lstStyle/>
                    <a:p>
                      <a:endParaRPr lang="tr-TR" dirty="0"/>
                    </a:p>
                  </a:txBody>
                  <a:tcPr>
                    <a:solidFill>
                      <a:schemeClr val="accent2">
                        <a:lumMod val="20000"/>
                        <a:lumOff val="80000"/>
                      </a:schemeClr>
                    </a:solidFill>
                  </a:tcPr>
                </a:tc>
                <a:tc>
                  <a:txBody>
                    <a:bodyPr/>
                    <a:lstStyle/>
                    <a:p>
                      <a:r>
                        <a:rPr lang="tr-TR" sz="1400" dirty="0"/>
                        <a:t>Kolay şekillendirilebilirlik ve hazır bulunabilirlik</a:t>
                      </a:r>
                    </a:p>
                  </a:txBody>
                  <a:tcPr>
                    <a:solidFill>
                      <a:schemeClr val="accent2">
                        <a:lumMod val="20000"/>
                        <a:lumOff val="80000"/>
                      </a:schemeClr>
                    </a:solidFill>
                  </a:tcPr>
                </a:tc>
                <a:tc vMerge="1">
                  <a:txBody>
                    <a:bodyPr/>
                    <a:lstStyle/>
                    <a:p>
                      <a:endParaRPr lang="tr-TR" dirty="0"/>
                    </a:p>
                  </a:txBody>
                  <a:tcPr>
                    <a:solidFill>
                      <a:schemeClr val="accent2">
                        <a:lumMod val="20000"/>
                        <a:lumOff val="80000"/>
                      </a:schemeClr>
                    </a:solidFill>
                  </a:tcPr>
                </a:tc>
                <a:tc vMerge="1">
                  <a:txBody>
                    <a:bodyPr/>
                    <a:lstStyle/>
                    <a:p>
                      <a:endParaRPr lang="tr-TR" sz="1400" dirty="0"/>
                    </a:p>
                  </a:txBody>
                  <a:tcPr>
                    <a:solidFill>
                      <a:schemeClr val="accent2">
                        <a:lumMod val="20000"/>
                        <a:lumOff val="80000"/>
                      </a:schemeClr>
                    </a:solidFill>
                  </a:tcPr>
                </a:tc>
                <a:extLst>
                  <a:ext uri="{0D108BD9-81ED-4DB2-BD59-A6C34878D82A}">
                    <a16:rowId xmlns:a16="http://schemas.microsoft.com/office/drawing/2014/main" val="2021110749"/>
                  </a:ext>
                </a:extLst>
              </a:tr>
            </a:tbl>
          </a:graphicData>
        </a:graphic>
      </p:graphicFrame>
      <p:graphicFrame>
        <p:nvGraphicFramePr>
          <p:cNvPr id="12" name="Tablo 11">
            <a:extLst>
              <a:ext uri="{FF2B5EF4-FFF2-40B4-BE49-F238E27FC236}">
                <a16:creationId xmlns:a16="http://schemas.microsoft.com/office/drawing/2014/main" id="{47E4F632-6A02-1B48-8DA0-5C98C2FFAA53}"/>
              </a:ext>
            </a:extLst>
          </p:cNvPr>
          <p:cNvGraphicFramePr>
            <a:graphicFrameLocks/>
          </p:cNvGraphicFramePr>
          <p:nvPr>
            <p:extLst>
              <p:ext uri="{D42A27DB-BD31-4B8C-83A1-F6EECF244321}">
                <p14:modId xmlns:p14="http://schemas.microsoft.com/office/powerpoint/2010/main" val="1477114303"/>
              </p:ext>
            </p:extLst>
          </p:nvPr>
        </p:nvGraphicFramePr>
        <p:xfrm>
          <a:off x="563480" y="5386778"/>
          <a:ext cx="11065040" cy="1185073"/>
        </p:xfrm>
        <a:graphic>
          <a:graphicData uri="http://schemas.openxmlformats.org/drawingml/2006/table">
            <a:tbl>
              <a:tblPr firstRow="1" bandRow="1">
                <a:solidFill>
                  <a:schemeClr val="accent1">
                    <a:lumMod val="20000"/>
                    <a:lumOff val="80000"/>
                  </a:schemeClr>
                </a:solidFill>
                <a:tableStyleId>{5C22544A-7EE6-4342-B048-85BDC9FD1C3A}</a:tableStyleId>
              </a:tblPr>
              <a:tblGrid>
                <a:gridCol w="2155657">
                  <a:extLst>
                    <a:ext uri="{9D8B030D-6E8A-4147-A177-3AD203B41FA5}">
                      <a16:colId xmlns:a16="http://schemas.microsoft.com/office/drawing/2014/main" val="562076998"/>
                    </a:ext>
                  </a:extLst>
                </a:gridCol>
                <a:gridCol w="2604835">
                  <a:extLst>
                    <a:ext uri="{9D8B030D-6E8A-4147-A177-3AD203B41FA5}">
                      <a16:colId xmlns:a16="http://schemas.microsoft.com/office/drawing/2014/main" val="1272203544"/>
                    </a:ext>
                  </a:extLst>
                </a:gridCol>
                <a:gridCol w="2490537">
                  <a:extLst>
                    <a:ext uri="{9D8B030D-6E8A-4147-A177-3AD203B41FA5}">
                      <a16:colId xmlns:a16="http://schemas.microsoft.com/office/drawing/2014/main" val="3857629150"/>
                    </a:ext>
                  </a:extLst>
                </a:gridCol>
                <a:gridCol w="3814011">
                  <a:extLst>
                    <a:ext uri="{9D8B030D-6E8A-4147-A177-3AD203B41FA5}">
                      <a16:colId xmlns:a16="http://schemas.microsoft.com/office/drawing/2014/main" val="2809999228"/>
                    </a:ext>
                  </a:extLst>
                </a:gridCol>
              </a:tblGrid>
              <a:tr h="247049">
                <a:tc rowSpan="3">
                  <a:txBody>
                    <a:bodyPr/>
                    <a:lstStyle/>
                    <a:p>
                      <a:r>
                        <a:rPr lang="tr-TR" b="1" dirty="0" err="1">
                          <a:solidFill>
                            <a:schemeClr val="tx1"/>
                          </a:solidFill>
                          <a:effectLst>
                            <a:outerShdw blurRad="38100" dist="38100" dir="2700000" algn="tl">
                              <a:srgbClr val="000000">
                                <a:alpha val="43137"/>
                              </a:srgbClr>
                            </a:outerShdw>
                          </a:effectLst>
                        </a:rPr>
                        <a:t>Biyokompozitler</a:t>
                      </a:r>
                      <a:endParaRPr lang="tr-TR" b="1" dirty="0">
                        <a:solidFill>
                          <a:schemeClr val="tx1"/>
                        </a:solidFill>
                        <a:effectLst>
                          <a:outerShdw blurRad="38100" dist="38100" dir="2700000" algn="tl">
                            <a:srgbClr val="000000">
                              <a:alpha val="43137"/>
                            </a:srgbClr>
                          </a:outerShdw>
                        </a:effectLst>
                      </a:endParaRPr>
                    </a:p>
                    <a:p>
                      <a:r>
                        <a:rPr lang="tr-TR" sz="1200" b="0" dirty="0">
                          <a:solidFill>
                            <a:schemeClr val="tx1"/>
                          </a:solidFill>
                          <a:effectLst/>
                        </a:rPr>
                        <a:t>(Diş dolgu yapıları, karbon fiber takviyeli metil metakrilat kemik çimentosu, UHMWPE)</a:t>
                      </a:r>
                    </a:p>
                  </a:txBody>
                  <a:tcPr>
                    <a:solidFill>
                      <a:srgbClr val="FFE5F3"/>
                    </a:solidFill>
                  </a:tcPr>
                </a:tc>
                <a:tc>
                  <a:txBody>
                    <a:bodyPr/>
                    <a:lstStyle/>
                    <a:p>
                      <a:r>
                        <a:rPr lang="tr-TR" sz="1400" b="0" dirty="0">
                          <a:solidFill>
                            <a:schemeClr val="tx1"/>
                          </a:solidFill>
                        </a:rPr>
                        <a:t>Korozyon direnci</a:t>
                      </a:r>
                    </a:p>
                  </a:txBody>
                  <a:tcPr>
                    <a:solidFill>
                      <a:srgbClr val="FFE5F3"/>
                    </a:solidFill>
                  </a:tcPr>
                </a:tc>
                <a:tc>
                  <a:txBody>
                    <a:bodyPr/>
                    <a:lstStyle/>
                    <a:p>
                      <a:r>
                        <a:rPr lang="tr-TR" sz="1400" b="0" dirty="0">
                          <a:solidFill>
                            <a:schemeClr val="tx1"/>
                          </a:solidFill>
                        </a:rPr>
                        <a:t>Pahalı</a:t>
                      </a:r>
                    </a:p>
                  </a:txBody>
                  <a:tcPr>
                    <a:solidFill>
                      <a:srgbClr val="FFE5F3"/>
                    </a:solidFill>
                  </a:tcPr>
                </a:tc>
                <a:tc rowSpan="3">
                  <a:txBody>
                    <a:bodyPr/>
                    <a:lstStyle/>
                    <a:p>
                      <a:r>
                        <a:rPr lang="tr-TR" sz="1400" b="0" dirty="0">
                          <a:solidFill>
                            <a:schemeClr val="tx1"/>
                          </a:solidFill>
                        </a:rPr>
                        <a:t>Poroz</a:t>
                      </a:r>
                      <a:r>
                        <a:rPr lang="tr-TR" sz="1400" dirty="0">
                          <a:solidFill>
                            <a:schemeClr val="tx1"/>
                          </a:solidFill>
                        </a:rPr>
                        <a:t> </a:t>
                      </a:r>
                      <a:r>
                        <a:rPr lang="tr-TR" sz="1400" b="0" dirty="0">
                          <a:solidFill>
                            <a:schemeClr val="tx1"/>
                          </a:solidFill>
                        </a:rPr>
                        <a:t>yapılı ortopedik implantlar,</a:t>
                      </a:r>
                    </a:p>
                    <a:p>
                      <a:r>
                        <a:rPr lang="tr-TR" sz="1400" b="0" dirty="0">
                          <a:solidFill>
                            <a:schemeClr val="tx1"/>
                          </a:solidFill>
                        </a:rPr>
                        <a:t>Dental uygulamalar,</a:t>
                      </a:r>
                    </a:p>
                    <a:p>
                      <a:r>
                        <a:rPr lang="tr-TR" sz="1400" b="0" dirty="0">
                          <a:solidFill>
                            <a:schemeClr val="tx1"/>
                          </a:solidFill>
                        </a:rPr>
                        <a:t>Kateter ve cerrahi eldivenler</a:t>
                      </a:r>
                    </a:p>
                  </a:txBody>
                  <a:tcPr>
                    <a:solidFill>
                      <a:srgbClr val="FFE5F3"/>
                    </a:solidFill>
                  </a:tcPr>
                </a:tc>
                <a:extLst>
                  <a:ext uri="{0D108BD9-81ED-4DB2-BD59-A6C34878D82A}">
                    <a16:rowId xmlns:a16="http://schemas.microsoft.com/office/drawing/2014/main" val="2563674681"/>
                  </a:ext>
                </a:extLst>
              </a:tr>
              <a:tr h="396240">
                <a:tc vMerge="1">
                  <a:txBody>
                    <a:bodyPr/>
                    <a:lstStyle/>
                    <a:p>
                      <a:r>
                        <a:rPr lang="tr-TR" sz="1200" dirty="0"/>
                        <a:t>(Kalsiyum fosfat tuzları (Hidroksiapatit, HA), Cam, Alüminyum Oksit, Zirkonyum Oksit, Karbon Nanotüp, Elmas-Benzeri Karbon)</a:t>
                      </a:r>
                    </a:p>
                  </a:txBody>
                  <a:tcPr>
                    <a:solidFill>
                      <a:srgbClr val="FFE5F3"/>
                    </a:solidFill>
                  </a:tcPr>
                </a:tc>
                <a:tc>
                  <a:txBody>
                    <a:bodyPr/>
                    <a:lstStyle/>
                    <a:p>
                      <a:r>
                        <a:rPr lang="tr-TR" sz="1400" dirty="0">
                          <a:solidFill>
                            <a:schemeClr val="tx1"/>
                          </a:solidFill>
                        </a:rPr>
                        <a:t>Mükemmel mekanik özellikler</a:t>
                      </a:r>
                    </a:p>
                  </a:txBody>
                  <a:tcPr>
                    <a:solidFill>
                      <a:srgbClr val="FFE5F3"/>
                    </a:solidFill>
                  </a:tcPr>
                </a:tc>
                <a:tc rowSpan="2">
                  <a:txBody>
                    <a:bodyPr/>
                    <a:lstStyle/>
                    <a:p>
                      <a:r>
                        <a:rPr lang="tr-TR" sz="1400" dirty="0">
                          <a:solidFill>
                            <a:schemeClr val="tx1"/>
                          </a:solidFill>
                        </a:rPr>
                        <a:t>Üretim zorluğu</a:t>
                      </a:r>
                    </a:p>
                  </a:txBody>
                  <a:tcPr>
                    <a:solidFill>
                      <a:srgbClr val="FFE5F3"/>
                    </a:solidFill>
                  </a:tcPr>
                </a:tc>
                <a:tc vMerge="1">
                  <a:txBody>
                    <a:bodyPr/>
                    <a:lstStyle/>
                    <a:p>
                      <a:endParaRPr lang="tr-TR" dirty="0"/>
                    </a:p>
                  </a:txBody>
                  <a:tcPr/>
                </a:tc>
                <a:extLst>
                  <a:ext uri="{0D108BD9-81ED-4DB2-BD59-A6C34878D82A}">
                    <a16:rowId xmlns:a16="http://schemas.microsoft.com/office/drawing/2014/main" val="2424481987"/>
                  </a:ext>
                </a:extLst>
              </a:tr>
              <a:tr h="362113">
                <a:tc vMerge="1">
                  <a:txBody>
                    <a:bodyPr/>
                    <a:lstStyle/>
                    <a:p>
                      <a:endParaRPr lang="tr-TR"/>
                    </a:p>
                  </a:txBody>
                  <a:tcPr/>
                </a:tc>
                <a:tc>
                  <a:txBody>
                    <a:bodyPr/>
                    <a:lstStyle/>
                    <a:p>
                      <a:r>
                        <a:rPr lang="tr-TR" sz="1400" dirty="0">
                          <a:solidFill>
                            <a:schemeClr val="tx1"/>
                          </a:solidFill>
                        </a:rPr>
                        <a:t>Biyouyumluluk</a:t>
                      </a:r>
                    </a:p>
                  </a:txBody>
                  <a:tcPr>
                    <a:solidFill>
                      <a:srgbClr val="FFE5F3"/>
                    </a:solidFill>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3056519939"/>
                  </a:ext>
                </a:extLst>
              </a:tr>
            </a:tbl>
          </a:graphicData>
        </a:graphic>
      </p:graphicFrame>
      <p:sp>
        <p:nvSpPr>
          <p:cNvPr id="2" name="Veri Yer Tutucusu 1">
            <a:extLst>
              <a:ext uri="{FF2B5EF4-FFF2-40B4-BE49-F238E27FC236}">
                <a16:creationId xmlns:a16="http://schemas.microsoft.com/office/drawing/2014/main" id="{38F775B2-EC0E-FEB9-1805-89756232B065}"/>
              </a:ext>
            </a:extLst>
          </p:cNvPr>
          <p:cNvSpPr>
            <a:spLocks noGrp="1"/>
          </p:cNvSpPr>
          <p:nvPr>
            <p:ph type="dt" sz="half" idx="10"/>
          </p:nvPr>
        </p:nvSpPr>
        <p:spPr/>
        <p:txBody>
          <a:bodyPr/>
          <a:lstStyle/>
          <a:p>
            <a:r>
              <a:rPr lang="tr-TR"/>
              <a:t>06.03.2023</a:t>
            </a:r>
          </a:p>
        </p:txBody>
      </p:sp>
      <p:sp>
        <p:nvSpPr>
          <p:cNvPr id="3" name="Alt Bilgi Yer Tutucusu 2">
            <a:extLst>
              <a:ext uri="{FF2B5EF4-FFF2-40B4-BE49-F238E27FC236}">
                <a16:creationId xmlns:a16="http://schemas.microsoft.com/office/drawing/2014/main" id="{E9F14467-E09A-7C08-97E1-5D9939AA3D08}"/>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2200866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dirty="0"/>
              <a:t>BÖLÜM-3</a:t>
            </a:r>
            <a:br>
              <a:rPr lang="tr-TR" dirty="0"/>
            </a:br>
            <a:r>
              <a:rPr lang="tr-TR" sz="3600" dirty="0"/>
              <a:t>BİYOUYUMLULUK</a:t>
            </a:r>
          </a:p>
        </p:txBody>
      </p:sp>
      <p:sp>
        <p:nvSpPr>
          <p:cNvPr id="5" name="Metin Yer Tutucusu 4"/>
          <p:cNvSpPr>
            <a:spLocks noGrp="1"/>
          </p:cNvSpPr>
          <p:nvPr>
            <p:ph type="body" idx="1"/>
          </p:nvPr>
        </p:nvSpPr>
        <p:spPr>
          <a:xfrm>
            <a:off x="2165774" y="5020056"/>
            <a:ext cx="9052560" cy="1538788"/>
          </a:xfrm>
        </p:spPr>
        <p:txBody>
          <a:bodyPr>
            <a:noAutofit/>
          </a:bodyPr>
          <a:lstStyle/>
          <a:p>
            <a:pPr lvl="2"/>
            <a:r>
              <a:rPr lang="tr-TR" dirty="0"/>
              <a:t>Biyouyumlu olmayan malzemelerde karşılaşılan problemler</a:t>
            </a:r>
          </a:p>
          <a:p>
            <a:pPr lvl="2"/>
            <a:r>
              <a:rPr lang="tr-TR" dirty="0"/>
              <a:t>in-vitro ve in-</a:t>
            </a:r>
            <a:r>
              <a:rPr lang="tr-TR" dirty="0" err="1"/>
              <a:t>vivo</a:t>
            </a:r>
            <a:r>
              <a:rPr lang="tr-TR" dirty="0"/>
              <a:t> Biyouyumluluk Testleri</a:t>
            </a:r>
          </a:p>
        </p:txBody>
      </p:sp>
      <p:sp>
        <p:nvSpPr>
          <p:cNvPr id="2" name="Veri Yer Tutucusu 1">
            <a:extLst>
              <a:ext uri="{FF2B5EF4-FFF2-40B4-BE49-F238E27FC236}">
                <a16:creationId xmlns:a16="http://schemas.microsoft.com/office/drawing/2014/main" id="{944ADB8E-FDF4-FE86-9D59-F02890B1FE1C}"/>
              </a:ext>
            </a:extLst>
          </p:cNvPr>
          <p:cNvSpPr>
            <a:spLocks noGrp="1"/>
          </p:cNvSpPr>
          <p:nvPr>
            <p:ph type="dt" sz="half" idx="10"/>
          </p:nvPr>
        </p:nvSpPr>
        <p:spPr/>
        <p:txBody>
          <a:bodyPr/>
          <a:lstStyle/>
          <a:p>
            <a:r>
              <a:rPr lang="tr-TR"/>
              <a:t>06.03.2023</a:t>
            </a:r>
          </a:p>
        </p:txBody>
      </p:sp>
      <p:sp>
        <p:nvSpPr>
          <p:cNvPr id="3" name="Alt Bilgi Yer Tutucusu 2">
            <a:extLst>
              <a:ext uri="{FF2B5EF4-FFF2-40B4-BE49-F238E27FC236}">
                <a16:creationId xmlns:a16="http://schemas.microsoft.com/office/drawing/2014/main" id="{A64E54D0-35C5-8065-9077-412A4615542B}"/>
              </a:ext>
            </a:extLst>
          </p:cNvPr>
          <p:cNvSpPr>
            <a:spLocks noGrp="1"/>
          </p:cNvSpPr>
          <p:nvPr>
            <p:ph type="ftr" sz="quarter" idx="11"/>
          </p:nvPr>
        </p:nvSpPr>
        <p:spPr>
          <a:xfrm>
            <a:off x="252308" y="6376281"/>
            <a:ext cx="6327648" cy="365125"/>
          </a:xfrm>
        </p:spPr>
        <p:txBody>
          <a:bodyPr/>
          <a:lstStyle/>
          <a:p>
            <a:r>
              <a:rPr lang="tr-TR"/>
              <a:t>Biyomedikal Teknoloji_Ders#2</a:t>
            </a:r>
            <a:endParaRPr lang="tr-TR" dirty="0"/>
          </a:p>
        </p:txBody>
      </p:sp>
    </p:spTree>
    <p:extLst>
      <p:ext uri="{BB962C8B-B14F-4D97-AF65-F5344CB8AC3E}">
        <p14:creationId xmlns:p14="http://schemas.microsoft.com/office/powerpoint/2010/main" val="2829170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060CCA7-5557-47A2-832D-B4C21D4E9B20}"/>
              </a:ext>
            </a:extLst>
          </p:cNvPr>
          <p:cNvSpPr>
            <a:spLocks noGrp="1"/>
          </p:cNvSpPr>
          <p:nvPr>
            <p:ph type="title"/>
          </p:nvPr>
        </p:nvSpPr>
        <p:spPr/>
        <p:txBody>
          <a:bodyPr/>
          <a:lstStyle/>
          <a:p>
            <a:r>
              <a:rPr lang="tr-TR" dirty="0"/>
              <a:t>Biyouyumluluk </a:t>
            </a:r>
            <a:br>
              <a:rPr lang="tr-TR" dirty="0"/>
            </a:br>
            <a:r>
              <a:rPr lang="tr-TR" dirty="0"/>
              <a:t>(</a:t>
            </a:r>
            <a:r>
              <a:rPr lang="tr-TR" dirty="0" err="1"/>
              <a:t>BIocompatIbIlIty</a:t>
            </a:r>
            <a:r>
              <a:rPr lang="tr-TR" dirty="0"/>
              <a:t>)</a:t>
            </a:r>
          </a:p>
        </p:txBody>
      </p:sp>
      <p:sp>
        <p:nvSpPr>
          <p:cNvPr id="3" name="İçerik Yer Tutucusu 2">
            <a:extLst>
              <a:ext uri="{FF2B5EF4-FFF2-40B4-BE49-F238E27FC236}">
                <a16:creationId xmlns:a16="http://schemas.microsoft.com/office/drawing/2014/main" id="{68FF8690-1AFA-491F-8F87-C8606A8A0E70}"/>
              </a:ext>
            </a:extLst>
          </p:cNvPr>
          <p:cNvSpPr>
            <a:spLocks noGrp="1"/>
          </p:cNvSpPr>
          <p:nvPr>
            <p:ph idx="1"/>
          </p:nvPr>
        </p:nvSpPr>
        <p:spPr/>
        <p:txBody>
          <a:bodyPr/>
          <a:lstStyle/>
          <a:p>
            <a:r>
              <a:rPr lang="tr-TR" dirty="0" err="1"/>
              <a:t>Biyouyumluluk</a:t>
            </a:r>
            <a:r>
              <a:rPr lang="tr-TR" dirty="0"/>
              <a:t>: Biyomalzemelerin vücut dokularına</a:t>
            </a:r>
          </a:p>
          <a:p>
            <a:pPr lvl="1"/>
            <a:r>
              <a:rPr lang="tr-TR" dirty="0"/>
              <a:t>Fiziksel</a:t>
            </a:r>
          </a:p>
          <a:p>
            <a:pPr lvl="1"/>
            <a:r>
              <a:rPr lang="tr-TR" dirty="0"/>
              <a:t>Kimyasal</a:t>
            </a:r>
          </a:p>
          <a:p>
            <a:pPr lvl="1"/>
            <a:r>
              <a:rPr lang="tr-TR" dirty="0"/>
              <a:t>Biyolojik</a:t>
            </a:r>
          </a:p>
          <a:p>
            <a:pPr marL="457200" lvl="1" indent="0">
              <a:buNone/>
            </a:pPr>
            <a:r>
              <a:rPr lang="tr-TR" dirty="0"/>
              <a:t>uyumu, ve ayrıca</a:t>
            </a:r>
          </a:p>
          <a:p>
            <a:pPr lvl="1"/>
            <a:r>
              <a:rPr lang="tr-TR" dirty="0"/>
              <a:t>Vücudun mekanik davranışına sağladığı optimum uyumdur.</a:t>
            </a:r>
          </a:p>
          <a:p>
            <a:r>
              <a:rPr lang="tr-TR" dirty="0"/>
              <a:t>Biyomalzemelerin; </a:t>
            </a:r>
          </a:p>
          <a:p>
            <a:pPr lvl="1"/>
            <a:r>
              <a:rPr lang="tr-TR" dirty="0"/>
              <a:t>Bulunduğu bölgede herhangi bir istenmeyen lokal veya sistemik yan etki yaratmadan, </a:t>
            </a:r>
          </a:p>
          <a:p>
            <a:pPr lvl="1"/>
            <a:r>
              <a:rPr lang="tr-TR" dirty="0"/>
              <a:t>Kendinden beklenen özellikleri sürekli olarak sergileyebilmesidir.</a:t>
            </a:r>
          </a:p>
        </p:txBody>
      </p:sp>
      <p:sp>
        <p:nvSpPr>
          <p:cNvPr id="4" name="Veri Yer Tutucusu 3">
            <a:extLst>
              <a:ext uri="{FF2B5EF4-FFF2-40B4-BE49-F238E27FC236}">
                <a16:creationId xmlns:a16="http://schemas.microsoft.com/office/drawing/2014/main" id="{25AAB009-BBBD-F82D-F562-8D192E2C81AA}"/>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D87CFB23-8FF2-A443-B5C7-ACBC33905E94}"/>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106599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394542-9EBF-42D0-B897-B6F3A0A3A546}"/>
              </a:ext>
            </a:extLst>
          </p:cNvPr>
          <p:cNvSpPr>
            <a:spLocks noGrp="1"/>
          </p:cNvSpPr>
          <p:nvPr>
            <p:ph type="title"/>
          </p:nvPr>
        </p:nvSpPr>
        <p:spPr/>
        <p:txBody>
          <a:bodyPr/>
          <a:lstStyle/>
          <a:p>
            <a:r>
              <a:rPr lang="tr-TR" dirty="0"/>
              <a:t>Biyouyumlu Olmayan Malzemelerde Karşılaşılan Problemler</a:t>
            </a:r>
          </a:p>
        </p:txBody>
      </p:sp>
      <p:sp>
        <p:nvSpPr>
          <p:cNvPr id="3" name="İçerik Yer Tutucusu 2">
            <a:extLst>
              <a:ext uri="{FF2B5EF4-FFF2-40B4-BE49-F238E27FC236}">
                <a16:creationId xmlns:a16="http://schemas.microsoft.com/office/drawing/2014/main" id="{A9AAD87B-E041-48AA-933F-21FEE86E96A3}"/>
              </a:ext>
            </a:extLst>
          </p:cNvPr>
          <p:cNvSpPr>
            <a:spLocks noGrp="1"/>
          </p:cNvSpPr>
          <p:nvPr>
            <p:ph idx="1"/>
          </p:nvPr>
        </p:nvSpPr>
        <p:spPr/>
        <p:txBody>
          <a:bodyPr/>
          <a:lstStyle/>
          <a:p>
            <a:r>
              <a:rPr lang="tr-TR" dirty="0"/>
              <a:t>Uzun süreli iltihaplanma</a:t>
            </a:r>
          </a:p>
          <a:p>
            <a:r>
              <a:rPr lang="tr-TR" dirty="0" err="1"/>
              <a:t>Toksik</a:t>
            </a:r>
            <a:r>
              <a:rPr lang="tr-TR" dirty="0"/>
              <a:t> etkiler</a:t>
            </a:r>
          </a:p>
          <a:p>
            <a:r>
              <a:rPr lang="tr-TR" dirty="0"/>
              <a:t>Yakın bölgedeki hücrelerin işlevini yitirmesi</a:t>
            </a:r>
          </a:p>
          <a:p>
            <a:r>
              <a:rPr lang="tr-TR" dirty="0"/>
              <a:t>Mikro boyutlarda malzemelerin vücuda yayılması riski</a:t>
            </a:r>
          </a:p>
          <a:p>
            <a:r>
              <a:rPr lang="tr-TR" dirty="0"/>
              <a:t>Doku tahribatı</a:t>
            </a:r>
          </a:p>
          <a:p>
            <a:r>
              <a:rPr lang="tr-TR" dirty="0"/>
              <a:t>Alerjik reaksiyonlar</a:t>
            </a:r>
          </a:p>
          <a:p>
            <a:r>
              <a:rPr lang="tr-TR" dirty="0"/>
              <a:t>Korozyon</a:t>
            </a:r>
          </a:p>
          <a:p>
            <a:r>
              <a:rPr lang="tr-TR" dirty="0"/>
              <a:t>Restenoz (Damar yolunun yeniden tıkanması)</a:t>
            </a:r>
          </a:p>
          <a:p>
            <a:r>
              <a:rPr lang="tr-TR" dirty="0" err="1"/>
              <a:t>Tromboz</a:t>
            </a:r>
            <a:r>
              <a:rPr lang="tr-TR" dirty="0"/>
              <a:t> (Kanın pıhtılaşması)</a:t>
            </a:r>
          </a:p>
        </p:txBody>
      </p:sp>
      <p:sp>
        <p:nvSpPr>
          <p:cNvPr id="4" name="Veri Yer Tutucusu 3">
            <a:extLst>
              <a:ext uri="{FF2B5EF4-FFF2-40B4-BE49-F238E27FC236}">
                <a16:creationId xmlns:a16="http://schemas.microsoft.com/office/drawing/2014/main" id="{97458CE8-052C-42AF-6071-CF17440DC3F3}"/>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D3897A52-BE4D-72CD-7E1B-AFD9AC1DFB97}"/>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383511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TEMEL MALZEME BİLİMİ</a:t>
            </a:r>
          </a:p>
        </p:txBody>
      </p:sp>
      <p:sp>
        <p:nvSpPr>
          <p:cNvPr id="3" name="Veri Yer Tutucusu 2">
            <a:extLst>
              <a:ext uri="{FF2B5EF4-FFF2-40B4-BE49-F238E27FC236}">
                <a16:creationId xmlns:a16="http://schemas.microsoft.com/office/drawing/2014/main" id="{AA499067-47E0-DDD8-780A-BECF176E9484}"/>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13555C07-4275-F3B9-518B-91643F7DC192}"/>
              </a:ext>
            </a:extLst>
          </p:cNvPr>
          <p:cNvSpPr>
            <a:spLocks noGrp="1"/>
          </p:cNvSpPr>
          <p:nvPr>
            <p:ph type="ftr" sz="quarter" idx="11"/>
          </p:nvPr>
        </p:nvSpPr>
        <p:spPr/>
        <p:txBody>
          <a:bodyPr/>
          <a:lstStyle/>
          <a:p>
            <a:r>
              <a:rPr lang="tr-TR"/>
              <a:t>Biyomedikal Teknoloji_Ders#2</a:t>
            </a:r>
          </a:p>
        </p:txBody>
      </p:sp>
      <p:sp>
        <p:nvSpPr>
          <p:cNvPr id="7" name="İçerik Yer Tutucusu 6"/>
          <p:cNvSpPr>
            <a:spLocks noGrp="1"/>
          </p:cNvSpPr>
          <p:nvPr>
            <p:ph idx="1"/>
          </p:nvPr>
        </p:nvSpPr>
        <p:spPr/>
        <p:txBody>
          <a:bodyPr>
            <a:normAutofit/>
          </a:bodyPr>
          <a:lstStyle/>
          <a:p>
            <a:r>
              <a:rPr lang="tr-TR" b="1" u="sng" dirty="0">
                <a:solidFill>
                  <a:schemeClr val="accent2"/>
                </a:solidFill>
                <a:effectLst>
                  <a:outerShdw blurRad="38100" dist="38100" dir="2700000" algn="tl">
                    <a:srgbClr val="000000">
                      <a:alpha val="43137"/>
                    </a:srgbClr>
                  </a:outerShdw>
                </a:effectLst>
              </a:rPr>
              <a:t>Malzeme: </a:t>
            </a:r>
            <a:r>
              <a:rPr lang="tr-TR" dirty="0"/>
              <a:t>İhtiyaca yönelik ürünler elde edebilmek için kullanılan, </a:t>
            </a:r>
            <a:r>
              <a:rPr lang="tr-TR" b="1" dirty="0">
                <a:effectLst>
                  <a:outerShdw blurRad="38100" dist="38100" dir="2700000" algn="tl">
                    <a:srgbClr val="000000">
                      <a:alpha val="43137"/>
                    </a:srgbClr>
                  </a:outerShdw>
                </a:effectLst>
              </a:rPr>
              <a:t>doğal veya yapay yollarla üretilen </a:t>
            </a:r>
            <a:r>
              <a:rPr lang="tr-TR" dirty="0"/>
              <a:t>maddelerdir.</a:t>
            </a:r>
          </a:p>
          <a:p>
            <a:r>
              <a:rPr lang="tr-TR" dirty="0"/>
              <a:t>Üretilen malzemeler üç temel soruya karşılık vermelidir:</a:t>
            </a:r>
          </a:p>
          <a:p>
            <a:pPr lvl="1"/>
            <a:r>
              <a:rPr lang="tr-TR" b="1" u="sng" dirty="0"/>
              <a:t>Fonksiyonellik veya Performans:</a:t>
            </a:r>
            <a:r>
              <a:rPr lang="tr-TR" b="1" dirty="0"/>
              <a:t> </a:t>
            </a:r>
            <a:r>
              <a:rPr lang="tr-TR" dirty="0"/>
              <a:t>Kendisinden beklenen görevi yerine getirebiliyor mu?</a:t>
            </a:r>
          </a:p>
          <a:p>
            <a:pPr lvl="1"/>
            <a:r>
              <a:rPr lang="tr-TR" b="1" u="sng" dirty="0"/>
              <a:t>Güvenilirlik ve emniyet:</a:t>
            </a:r>
            <a:r>
              <a:rPr lang="tr-TR" b="1" dirty="0"/>
              <a:t> </a:t>
            </a:r>
            <a:r>
              <a:rPr lang="tr-TR" dirty="0"/>
              <a:t>Görevi yerine getirirken kullanım güveni ve emniyeti sağlıyor mu?</a:t>
            </a:r>
          </a:p>
          <a:p>
            <a:pPr lvl="1"/>
            <a:r>
              <a:rPr lang="tr-TR" b="1" u="sng" dirty="0"/>
              <a:t>Ekonomiklik:</a:t>
            </a:r>
            <a:r>
              <a:rPr lang="tr-TR" dirty="0"/>
              <a:t> Malzemenin üretim maliyeti beklenen fonksiyonelliği karşılıyor mu?</a:t>
            </a:r>
          </a:p>
          <a:p>
            <a:pPr marL="274320" lvl="1" indent="0">
              <a:buNone/>
            </a:pPr>
            <a:endParaRPr lang="tr-TR" dirty="0"/>
          </a:p>
        </p:txBody>
      </p:sp>
    </p:spTree>
    <p:extLst>
      <p:ext uri="{BB962C8B-B14F-4D97-AF65-F5344CB8AC3E}">
        <p14:creationId xmlns:p14="http://schemas.microsoft.com/office/powerpoint/2010/main" val="377926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left)">
                                      <p:cBhvr>
                                        <p:cTn id="18" dur="500"/>
                                        <p:tgtEl>
                                          <p:spTgt spid="7">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left)">
                                      <p:cBhvr>
                                        <p:cTn id="2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183A6A-844B-4173-A1E0-1DEFBF5FB429}"/>
              </a:ext>
            </a:extLst>
          </p:cNvPr>
          <p:cNvSpPr>
            <a:spLocks noGrp="1"/>
          </p:cNvSpPr>
          <p:nvPr>
            <p:ph type="title"/>
          </p:nvPr>
        </p:nvSpPr>
        <p:spPr/>
        <p:txBody>
          <a:bodyPr/>
          <a:lstStyle/>
          <a:p>
            <a:r>
              <a:rPr lang="tr-TR" dirty="0" err="1"/>
              <a:t>Biyoouyumluluk</a:t>
            </a:r>
            <a:r>
              <a:rPr lang="tr-TR" dirty="0"/>
              <a:t> Testlerinin Uygulanması</a:t>
            </a:r>
          </a:p>
        </p:txBody>
      </p:sp>
      <p:graphicFrame>
        <p:nvGraphicFramePr>
          <p:cNvPr id="4" name="İçerik Yer Tutucusu 3">
            <a:extLst>
              <a:ext uri="{FF2B5EF4-FFF2-40B4-BE49-F238E27FC236}">
                <a16:creationId xmlns:a16="http://schemas.microsoft.com/office/drawing/2014/main" id="{11E9F24D-2ECE-47CF-A461-036F8A730498}"/>
              </a:ext>
            </a:extLst>
          </p:cNvPr>
          <p:cNvGraphicFramePr>
            <a:graphicFrameLocks noGrp="1"/>
          </p:cNvGraphicFramePr>
          <p:nvPr>
            <p:ph sz="half" idx="1"/>
          </p:nvPr>
        </p:nvGraphicFramePr>
        <p:xfrm>
          <a:off x="677863" y="1636296"/>
          <a:ext cx="9067716" cy="1792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İçerik Yer Tutucusu 8">
            <a:extLst>
              <a:ext uri="{FF2B5EF4-FFF2-40B4-BE49-F238E27FC236}">
                <a16:creationId xmlns:a16="http://schemas.microsoft.com/office/drawing/2014/main" id="{2A091BFE-2E4A-4F35-95C6-58FEF9CB1F6C}"/>
              </a:ext>
            </a:extLst>
          </p:cNvPr>
          <p:cNvSpPr>
            <a:spLocks noGrp="1"/>
          </p:cNvSpPr>
          <p:nvPr>
            <p:ph sz="half" idx="2"/>
          </p:nvPr>
        </p:nvSpPr>
        <p:spPr>
          <a:xfrm>
            <a:off x="677334" y="3320717"/>
            <a:ext cx="8695266" cy="2720646"/>
          </a:xfrm>
        </p:spPr>
        <p:txBody>
          <a:bodyPr>
            <a:normAutofit fontScale="92500" lnSpcReduction="10000"/>
          </a:bodyPr>
          <a:lstStyle/>
          <a:p>
            <a:r>
              <a:rPr lang="tr-TR" dirty="0"/>
              <a:t>in-vitro: Canlı dışındaki ortam</a:t>
            </a:r>
          </a:p>
          <a:p>
            <a:pPr lvl="1"/>
            <a:r>
              <a:rPr lang="tr-TR" dirty="0"/>
              <a:t>Hücre ve doku kültürleri</a:t>
            </a:r>
          </a:p>
          <a:p>
            <a:pPr lvl="1"/>
            <a:r>
              <a:rPr lang="tr-TR" dirty="0"/>
              <a:t>Ön testlerin yapılması için gerekli</a:t>
            </a:r>
          </a:p>
          <a:p>
            <a:pPr lvl="1"/>
            <a:r>
              <a:rPr lang="tr-TR" dirty="0"/>
              <a:t>Hayvanlardaki in-</a:t>
            </a:r>
            <a:r>
              <a:rPr lang="tr-TR" dirty="0" err="1"/>
              <a:t>vivo</a:t>
            </a:r>
            <a:r>
              <a:rPr lang="tr-TR" dirty="0"/>
              <a:t> deneylerde kullanılacak canlı sayısını azaltır.</a:t>
            </a:r>
          </a:p>
          <a:p>
            <a:r>
              <a:rPr lang="tr-TR" dirty="0"/>
              <a:t>in-</a:t>
            </a:r>
            <a:r>
              <a:rPr lang="tr-TR" dirty="0" err="1"/>
              <a:t>vivo</a:t>
            </a:r>
            <a:r>
              <a:rPr lang="tr-TR" dirty="0"/>
              <a:t>: Canlı bünyesindeki ortam</a:t>
            </a:r>
          </a:p>
          <a:p>
            <a:pPr lvl="1"/>
            <a:r>
              <a:rPr lang="tr-TR" dirty="0"/>
              <a:t>Fizyolojik parametrelerin etkili olduğu dinamik canlı sistemi</a:t>
            </a:r>
          </a:p>
          <a:p>
            <a:pPr lvl="1"/>
            <a:r>
              <a:rPr lang="tr-TR" dirty="0"/>
              <a:t>Gerçek koşullar altında malzemelerin test edilmesi için gerekli</a:t>
            </a:r>
          </a:p>
          <a:p>
            <a:pPr lvl="1"/>
            <a:r>
              <a:rPr lang="tr-TR" dirty="0" err="1"/>
              <a:t>Biyomalzemeyi</a:t>
            </a:r>
            <a:r>
              <a:rPr lang="tr-TR" dirty="0"/>
              <a:t> kullanacak kişilerde karşılaşılacak sonucun önceden görülmesini sağlar.</a:t>
            </a:r>
          </a:p>
        </p:txBody>
      </p:sp>
      <p:sp>
        <p:nvSpPr>
          <p:cNvPr id="3" name="Veri Yer Tutucusu 2">
            <a:extLst>
              <a:ext uri="{FF2B5EF4-FFF2-40B4-BE49-F238E27FC236}">
                <a16:creationId xmlns:a16="http://schemas.microsoft.com/office/drawing/2014/main" id="{3494140B-4449-0916-A4EC-DC68B70E9E1A}"/>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B2DAD1B2-1304-4ACF-919B-3E234948F573}"/>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370907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fade">
                                      <p:cBhvr>
                                        <p:cTn id="42" dur="500"/>
                                        <p:tgtEl>
                                          <p:spTgt spid="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7" end="7"/>
                                            </p:txEl>
                                          </p:spTgt>
                                        </p:tgtEl>
                                        <p:attrNameLst>
                                          <p:attrName>style.visibility</p:attrName>
                                        </p:attrNameLst>
                                      </p:cBhvr>
                                      <p:to>
                                        <p:strVal val="visible"/>
                                      </p:to>
                                    </p:set>
                                    <p:animEffect transition="in" filter="fade">
                                      <p:cBhvr>
                                        <p:cTn id="47"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vivo vs in vitro ile ilgili görsel sonucu&quot;">
            <a:extLst>
              <a:ext uri="{FF2B5EF4-FFF2-40B4-BE49-F238E27FC236}">
                <a16:creationId xmlns:a16="http://schemas.microsoft.com/office/drawing/2014/main" id="{BA1276D6-0EAC-4AD6-86D8-B836896540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82" t="5136" r="13601" b="49061"/>
          <a:stretch/>
        </p:blipFill>
        <p:spPr bwMode="auto">
          <a:xfrm>
            <a:off x="3607308" y="445177"/>
            <a:ext cx="4119372" cy="1749383"/>
          </a:xfrm>
          <a:prstGeom prst="rect">
            <a:avLst/>
          </a:prstGeom>
          <a:noFill/>
          <a:extLst>
            <a:ext uri="{909E8E84-426E-40DD-AFC4-6F175D3DCCD1}">
              <a14:hiddenFill xmlns:a14="http://schemas.microsoft.com/office/drawing/2010/main">
                <a:solidFill>
                  <a:srgbClr val="FFFFFF"/>
                </a:solidFill>
              </a14:hiddenFill>
            </a:ext>
          </a:extLst>
        </p:spPr>
      </p:pic>
      <p:sp>
        <p:nvSpPr>
          <p:cNvPr id="5" name="Veri Yer Tutucusu 4">
            <a:extLst>
              <a:ext uri="{FF2B5EF4-FFF2-40B4-BE49-F238E27FC236}">
                <a16:creationId xmlns:a16="http://schemas.microsoft.com/office/drawing/2014/main" id="{95CE6264-DE73-C2F2-8DB4-24A722AC724A}"/>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F942099A-6953-08B5-8B90-4AA328358C45}"/>
              </a:ext>
            </a:extLst>
          </p:cNvPr>
          <p:cNvSpPr>
            <a:spLocks noGrp="1"/>
          </p:cNvSpPr>
          <p:nvPr>
            <p:ph type="ftr" sz="quarter" idx="11"/>
          </p:nvPr>
        </p:nvSpPr>
        <p:spPr/>
        <p:txBody>
          <a:bodyPr/>
          <a:lstStyle/>
          <a:p>
            <a:r>
              <a:rPr lang="tr-TR"/>
              <a:t>Biyomedikal Teknoloji_Ders#2</a:t>
            </a:r>
          </a:p>
        </p:txBody>
      </p:sp>
      <p:pic>
        <p:nvPicPr>
          <p:cNvPr id="7" name="Picture 2" descr="https://www.researchgate.net/profile/Rezvan-Shaddel-2/publication/353162741/figure/fig2/AS:1180564392554501@1658479893425/Different-model-organisms-applied-for-in-vitro-and-in-vivo-toxic-characterization-of_W640.jpg"/>
          <p:cNvPicPr>
            <a:picLocks noChangeAspect="1" noChangeArrowheads="1"/>
          </p:cNvPicPr>
          <p:nvPr/>
        </p:nvPicPr>
        <p:blipFill rotWithShape="1">
          <a:blip r:embed="rId3">
            <a:extLst>
              <a:ext uri="{28A0092B-C50C-407E-A947-70E740481C1C}">
                <a14:useLocalDpi xmlns:a14="http://schemas.microsoft.com/office/drawing/2010/main" val="0"/>
              </a:ext>
            </a:extLst>
          </a:blip>
          <a:srcRect l="27175" r="29037"/>
          <a:stretch/>
        </p:blipFill>
        <p:spPr bwMode="auto">
          <a:xfrm>
            <a:off x="4983480" y="2247138"/>
            <a:ext cx="3603283" cy="4178808"/>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2276521" y="2663797"/>
            <a:ext cx="2706959" cy="1200329"/>
          </a:xfrm>
          <a:prstGeom prst="rect">
            <a:avLst/>
          </a:prstGeom>
          <a:noFill/>
          <a:ln>
            <a:solidFill>
              <a:schemeClr val="tx1"/>
            </a:solidFill>
          </a:ln>
        </p:spPr>
        <p:txBody>
          <a:bodyPr wrap="none" rtlCol="0">
            <a:spAutoFit/>
          </a:bodyPr>
          <a:lstStyle/>
          <a:p>
            <a:r>
              <a:rPr lang="tr-TR" dirty="0" smtClean="0"/>
              <a:t>-Hücre çoğalması</a:t>
            </a:r>
          </a:p>
          <a:p>
            <a:r>
              <a:rPr lang="tr-TR" dirty="0" smtClean="0"/>
              <a:t>-Hücre ölümü ve nekroz</a:t>
            </a:r>
          </a:p>
          <a:p>
            <a:r>
              <a:rPr lang="tr-TR" dirty="0" smtClean="0"/>
              <a:t>-DNA hasar tespiti</a:t>
            </a:r>
          </a:p>
          <a:p>
            <a:r>
              <a:rPr lang="tr-TR" dirty="0" smtClean="0"/>
              <a:t>-Bağışıklık</a:t>
            </a:r>
            <a:endParaRPr lang="tr-TR" dirty="0"/>
          </a:p>
        </p:txBody>
      </p:sp>
      <p:sp>
        <p:nvSpPr>
          <p:cNvPr id="10" name="Metin kutusu 9"/>
          <p:cNvSpPr txBox="1"/>
          <p:nvPr/>
        </p:nvSpPr>
        <p:spPr>
          <a:xfrm>
            <a:off x="1977529" y="4107013"/>
            <a:ext cx="3005951" cy="2031325"/>
          </a:xfrm>
          <a:prstGeom prst="rect">
            <a:avLst/>
          </a:prstGeom>
          <a:noFill/>
          <a:ln>
            <a:solidFill>
              <a:schemeClr val="tx1"/>
            </a:solidFill>
          </a:ln>
        </p:spPr>
        <p:txBody>
          <a:bodyPr wrap="none" rtlCol="0">
            <a:spAutoFit/>
          </a:bodyPr>
          <a:lstStyle/>
          <a:p>
            <a:r>
              <a:rPr lang="tr-TR" dirty="0" smtClean="0"/>
              <a:t>-Davranışsal çalışmalar</a:t>
            </a:r>
          </a:p>
          <a:p>
            <a:r>
              <a:rPr lang="tr-TR" dirty="0" smtClean="0"/>
              <a:t>-Tam kan sayımı</a:t>
            </a:r>
          </a:p>
          <a:p>
            <a:r>
              <a:rPr lang="tr-TR" dirty="0" smtClean="0"/>
              <a:t>-Mitokondri fonksiyonu</a:t>
            </a:r>
          </a:p>
          <a:p>
            <a:r>
              <a:rPr lang="tr-TR" dirty="0" smtClean="0"/>
              <a:t>-Doku/organ hasarları</a:t>
            </a:r>
          </a:p>
          <a:p>
            <a:r>
              <a:rPr lang="tr-TR" dirty="0" smtClean="0"/>
              <a:t>-</a:t>
            </a:r>
            <a:r>
              <a:rPr lang="tr-TR" dirty="0" err="1" smtClean="0"/>
              <a:t>Hemoliz</a:t>
            </a:r>
            <a:r>
              <a:rPr lang="tr-TR" dirty="0" smtClean="0"/>
              <a:t>/kan pıhtılaştırma</a:t>
            </a:r>
          </a:p>
          <a:p>
            <a:r>
              <a:rPr lang="tr-TR" dirty="0" smtClean="0"/>
              <a:t>-Ateş yükselme etkileri</a:t>
            </a:r>
          </a:p>
          <a:p>
            <a:r>
              <a:rPr lang="tr-TR" dirty="0" smtClean="0"/>
              <a:t>-</a:t>
            </a:r>
            <a:r>
              <a:rPr lang="tr-TR" dirty="0" err="1" smtClean="0"/>
              <a:t>Glukoz</a:t>
            </a:r>
            <a:r>
              <a:rPr lang="tr-TR" dirty="0" smtClean="0"/>
              <a:t> toleransı</a:t>
            </a:r>
            <a:endParaRPr lang="tr-TR" dirty="0"/>
          </a:p>
        </p:txBody>
      </p:sp>
    </p:spTree>
    <p:extLst>
      <p:ext uri="{BB962C8B-B14F-4D97-AF65-F5344CB8AC3E}">
        <p14:creationId xmlns:p14="http://schemas.microsoft.com/office/powerpoint/2010/main" val="30754817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F97699-1816-4EA8-9A99-6F777109C0D4}"/>
              </a:ext>
            </a:extLst>
          </p:cNvPr>
          <p:cNvSpPr>
            <a:spLocks noGrp="1"/>
          </p:cNvSpPr>
          <p:nvPr>
            <p:ph type="title"/>
          </p:nvPr>
        </p:nvSpPr>
        <p:spPr/>
        <p:txBody>
          <a:bodyPr/>
          <a:lstStyle/>
          <a:p>
            <a:r>
              <a:rPr lang="tr-TR" dirty="0" err="1"/>
              <a:t>ın-vıtro</a:t>
            </a:r>
            <a:r>
              <a:rPr lang="tr-TR" dirty="0"/>
              <a:t> Testler</a:t>
            </a:r>
          </a:p>
        </p:txBody>
      </p:sp>
      <p:sp>
        <p:nvSpPr>
          <p:cNvPr id="3" name="İçerik Yer Tutucusu 2">
            <a:extLst>
              <a:ext uri="{FF2B5EF4-FFF2-40B4-BE49-F238E27FC236}">
                <a16:creationId xmlns:a16="http://schemas.microsoft.com/office/drawing/2014/main" id="{23637AA1-7A97-4868-8095-39029C95E789}"/>
              </a:ext>
            </a:extLst>
          </p:cNvPr>
          <p:cNvSpPr>
            <a:spLocks noGrp="1"/>
          </p:cNvSpPr>
          <p:nvPr>
            <p:ph sz="half" idx="1"/>
          </p:nvPr>
        </p:nvSpPr>
        <p:spPr/>
        <p:txBody>
          <a:bodyPr/>
          <a:lstStyle/>
          <a:p>
            <a:r>
              <a:rPr lang="tr-TR" dirty="0"/>
              <a:t>AVANTAJLAR</a:t>
            </a:r>
          </a:p>
          <a:p>
            <a:pPr lvl="1"/>
            <a:r>
              <a:rPr lang="tr-TR" dirty="0"/>
              <a:t>Ortam şartları kontrol edilebilir,</a:t>
            </a:r>
          </a:p>
          <a:p>
            <a:pPr lvl="1"/>
            <a:r>
              <a:rPr lang="tr-TR" dirty="0"/>
              <a:t>Deneyler tekrarlanabilir,</a:t>
            </a:r>
          </a:p>
          <a:p>
            <a:pPr lvl="1"/>
            <a:r>
              <a:rPr lang="tr-TR" dirty="0"/>
              <a:t>Hızlı, daha ucuz ve daha basit kurgulanabilir,</a:t>
            </a:r>
          </a:p>
          <a:p>
            <a:pPr lvl="1"/>
            <a:r>
              <a:rPr lang="tr-TR" dirty="0"/>
              <a:t>Etik ve yasal sorunlar daha azdır,</a:t>
            </a:r>
          </a:p>
          <a:p>
            <a:pPr lvl="1"/>
            <a:r>
              <a:rPr lang="tr-TR" dirty="0"/>
              <a:t>İnsan genlerini taşıyan </a:t>
            </a:r>
            <a:r>
              <a:rPr lang="tr-TR" dirty="0" err="1"/>
              <a:t>transgenik</a:t>
            </a:r>
            <a:r>
              <a:rPr lang="tr-TR" dirty="0"/>
              <a:t> hücreler kullanılabilir,</a:t>
            </a:r>
          </a:p>
          <a:p>
            <a:pPr lvl="1"/>
            <a:r>
              <a:rPr lang="tr-TR" dirty="0"/>
              <a:t>Az miktarda test malzemesi deneyler için yeterlidir.</a:t>
            </a:r>
          </a:p>
        </p:txBody>
      </p:sp>
      <p:sp>
        <p:nvSpPr>
          <p:cNvPr id="4" name="İçerik Yer Tutucusu 3">
            <a:extLst>
              <a:ext uri="{FF2B5EF4-FFF2-40B4-BE49-F238E27FC236}">
                <a16:creationId xmlns:a16="http://schemas.microsoft.com/office/drawing/2014/main" id="{6C2EA281-9B07-4B31-A6BC-4F127B2223F2}"/>
              </a:ext>
            </a:extLst>
          </p:cNvPr>
          <p:cNvSpPr>
            <a:spLocks noGrp="1"/>
          </p:cNvSpPr>
          <p:nvPr>
            <p:ph sz="half" idx="2"/>
          </p:nvPr>
        </p:nvSpPr>
        <p:spPr>
          <a:xfrm>
            <a:off x="5824728" y="2194560"/>
            <a:ext cx="4184034" cy="3880773"/>
          </a:xfrm>
        </p:spPr>
        <p:txBody>
          <a:bodyPr/>
          <a:lstStyle/>
          <a:p>
            <a:r>
              <a:rPr lang="tr-TR" dirty="0"/>
              <a:t>DEZAVANTAJLAR</a:t>
            </a:r>
          </a:p>
          <a:p>
            <a:pPr lvl="1"/>
            <a:r>
              <a:rPr lang="tr-TR" dirty="0"/>
              <a:t>Hazırlanan koşullar sınırlı parametreyi içerdiği için testlerin klinik anlamlılığı yetersizdir,</a:t>
            </a:r>
          </a:p>
          <a:p>
            <a:pPr lvl="1"/>
            <a:r>
              <a:rPr lang="tr-TR" dirty="0"/>
              <a:t>Kronik etkiler incelenemez,</a:t>
            </a:r>
          </a:p>
          <a:p>
            <a:pPr lvl="1"/>
            <a:r>
              <a:rPr lang="tr-TR" dirty="0" err="1"/>
              <a:t>Farmakokinetik</a:t>
            </a:r>
            <a:r>
              <a:rPr lang="tr-TR" dirty="0"/>
              <a:t> testler gerçekleştirilemez.</a:t>
            </a:r>
          </a:p>
        </p:txBody>
      </p:sp>
      <p:sp>
        <p:nvSpPr>
          <p:cNvPr id="5" name="Veri Yer Tutucusu 4">
            <a:extLst>
              <a:ext uri="{FF2B5EF4-FFF2-40B4-BE49-F238E27FC236}">
                <a16:creationId xmlns:a16="http://schemas.microsoft.com/office/drawing/2014/main" id="{B7BCC637-7DCB-EE66-EB69-5A45D2CC6476}"/>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ECF0D232-C76A-4462-E7CB-1292B74C4CEB}"/>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248813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down)">
                                      <p:cBhvr>
                                        <p:cTn id="33" dur="500"/>
                                        <p:tgtEl>
                                          <p:spTgt spid="4">
                                            <p:txEl>
                                              <p:pRg st="1" end="1"/>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wipe(down)">
                                      <p:cBhvr>
                                        <p:cTn id="36" dur="500"/>
                                        <p:tgtEl>
                                          <p:spTgt spid="4">
                                            <p:txEl>
                                              <p:pRg st="2" end="2"/>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wipe(down)">
                                      <p:cBhvr>
                                        <p:cTn id="3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F97699-1816-4EA8-9A99-6F777109C0D4}"/>
              </a:ext>
            </a:extLst>
          </p:cNvPr>
          <p:cNvSpPr>
            <a:spLocks noGrp="1"/>
          </p:cNvSpPr>
          <p:nvPr>
            <p:ph type="title"/>
          </p:nvPr>
        </p:nvSpPr>
        <p:spPr/>
        <p:txBody>
          <a:bodyPr/>
          <a:lstStyle/>
          <a:p>
            <a:r>
              <a:rPr lang="tr-TR" dirty="0" err="1"/>
              <a:t>ın-vıvo</a:t>
            </a:r>
            <a:r>
              <a:rPr lang="tr-TR" dirty="0"/>
              <a:t> Testler</a:t>
            </a:r>
          </a:p>
        </p:txBody>
      </p:sp>
      <p:sp>
        <p:nvSpPr>
          <p:cNvPr id="3" name="İçerik Yer Tutucusu 2">
            <a:extLst>
              <a:ext uri="{FF2B5EF4-FFF2-40B4-BE49-F238E27FC236}">
                <a16:creationId xmlns:a16="http://schemas.microsoft.com/office/drawing/2014/main" id="{23637AA1-7A97-4868-8095-39029C95E789}"/>
              </a:ext>
            </a:extLst>
          </p:cNvPr>
          <p:cNvSpPr>
            <a:spLocks noGrp="1"/>
          </p:cNvSpPr>
          <p:nvPr>
            <p:ph sz="half" idx="1"/>
          </p:nvPr>
        </p:nvSpPr>
        <p:spPr/>
        <p:txBody>
          <a:bodyPr/>
          <a:lstStyle/>
          <a:p>
            <a:r>
              <a:rPr lang="tr-TR" dirty="0"/>
              <a:t>AVANTAJLAR</a:t>
            </a:r>
          </a:p>
          <a:p>
            <a:pPr lvl="1"/>
            <a:r>
              <a:rPr lang="tr-TR" dirty="0" err="1"/>
              <a:t>Hormonal</a:t>
            </a:r>
            <a:r>
              <a:rPr lang="tr-TR" dirty="0"/>
              <a:t>, fizyolojik parametreler hazırdır,</a:t>
            </a:r>
          </a:p>
          <a:p>
            <a:pPr lvl="1"/>
            <a:r>
              <a:rPr lang="tr-TR" dirty="0"/>
              <a:t>Gerçek vücut koşulları altında testler gerçekleştirilir,</a:t>
            </a:r>
          </a:p>
          <a:p>
            <a:pPr lvl="1"/>
            <a:r>
              <a:rPr lang="tr-TR" dirty="0"/>
              <a:t>Klinik anlamlılık daha yüksektir.</a:t>
            </a:r>
          </a:p>
        </p:txBody>
      </p:sp>
      <p:sp>
        <p:nvSpPr>
          <p:cNvPr id="4" name="İçerik Yer Tutucusu 3">
            <a:extLst>
              <a:ext uri="{FF2B5EF4-FFF2-40B4-BE49-F238E27FC236}">
                <a16:creationId xmlns:a16="http://schemas.microsoft.com/office/drawing/2014/main" id="{6C2EA281-9B07-4B31-A6BC-4F127B2223F2}"/>
              </a:ext>
            </a:extLst>
          </p:cNvPr>
          <p:cNvSpPr>
            <a:spLocks noGrp="1"/>
          </p:cNvSpPr>
          <p:nvPr>
            <p:ph sz="half" idx="2"/>
          </p:nvPr>
        </p:nvSpPr>
        <p:spPr>
          <a:xfrm>
            <a:off x="5719362" y="2242993"/>
            <a:ext cx="4184034" cy="3880773"/>
          </a:xfrm>
        </p:spPr>
        <p:txBody>
          <a:bodyPr/>
          <a:lstStyle/>
          <a:p>
            <a:r>
              <a:rPr lang="tr-TR" dirty="0"/>
              <a:t>DEZAVANTAJLAR</a:t>
            </a:r>
          </a:p>
          <a:p>
            <a:pPr lvl="1"/>
            <a:r>
              <a:rPr lang="tr-TR" dirty="0"/>
              <a:t>Daha pahalı,</a:t>
            </a:r>
          </a:p>
          <a:p>
            <a:pPr lvl="1"/>
            <a:r>
              <a:rPr lang="tr-TR" dirty="0"/>
              <a:t>Hayvan deneylerinde fazla sayıda hayvan kullanılması gerekebilir,</a:t>
            </a:r>
          </a:p>
          <a:p>
            <a:pPr lvl="1"/>
            <a:r>
              <a:rPr lang="tr-TR" dirty="0"/>
              <a:t>Testler zaman alır,</a:t>
            </a:r>
          </a:p>
          <a:p>
            <a:pPr lvl="1"/>
            <a:r>
              <a:rPr lang="tr-TR" dirty="0"/>
              <a:t>Etik problemlerin aşılması gerekir.</a:t>
            </a:r>
          </a:p>
        </p:txBody>
      </p:sp>
      <p:sp>
        <p:nvSpPr>
          <p:cNvPr id="5" name="Veri Yer Tutucusu 4">
            <a:extLst>
              <a:ext uri="{FF2B5EF4-FFF2-40B4-BE49-F238E27FC236}">
                <a16:creationId xmlns:a16="http://schemas.microsoft.com/office/drawing/2014/main" id="{DA15C1CE-DCDD-7544-EA87-FCDF618868EE}"/>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1D9A8414-66D3-9CAD-D438-80705DE611C5}"/>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217435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down)">
                                      <p:cBhvr>
                                        <p:cTn id="21" dur="500"/>
                                        <p:tgtEl>
                                          <p:spTgt spid="4">
                                            <p:txEl>
                                              <p:pRg st="0" end="0"/>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down)">
                                      <p:cBhvr>
                                        <p:cTn id="3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7988380C-7198-41D8-A875-7648E39FE288}"/>
              </a:ext>
            </a:extLst>
          </p:cNvPr>
          <p:cNvSpPr>
            <a:spLocks noGrp="1"/>
          </p:cNvSpPr>
          <p:nvPr>
            <p:ph type="title"/>
          </p:nvPr>
        </p:nvSpPr>
        <p:spPr/>
        <p:txBody>
          <a:bodyPr/>
          <a:lstStyle/>
          <a:p>
            <a:r>
              <a:rPr lang="tr-TR" dirty="0" err="1"/>
              <a:t>ın-vıvo</a:t>
            </a:r>
            <a:r>
              <a:rPr lang="tr-TR" dirty="0"/>
              <a:t> Testlerin Seçimi</a:t>
            </a:r>
          </a:p>
        </p:txBody>
      </p:sp>
      <p:sp>
        <p:nvSpPr>
          <p:cNvPr id="6" name="İçerik Yer Tutucusu 5">
            <a:extLst>
              <a:ext uri="{FF2B5EF4-FFF2-40B4-BE49-F238E27FC236}">
                <a16:creationId xmlns:a16="http://schemas.microsoft.com/office/drawing/2014/main" id="{ACCD0ECA-4E3C-43AD-BB7A-A72C64B0B7A5}"/>
              </a:ext>
            </a:extLst>
          </p:cNvPr>
          <p:cNvSpPr>
            <a:spLocks noGrp="1"/>
          </p:cNvSpPr>
          <p:nvPr>
            <p:ph idx="1"/>
          </p:nvPr>
        </p:nvSpPr>
        <p:spPr>
          <a:xfrm>
            <a:off x="677334" y="1597064"/>
            <a:ext cx="8596668" cy="3880773"/>
          </a:xfrm>
        </p:spPr>
        <p:txBody>
          <a:bodyPr/>
          <a:lstStyle/>
          <a:p>
            <a:r>
              <a:rPr lang="tr-TR" dirty="0"/>
              <a:t>Uygun testler aşağıdaki iki durum göz önünde bulundurularak seçilir:</a:t>
            </a:r>
          </a:p>
          <a:p>
            <a:pPr lvl="1"/>
            <a:r>
              <a:rPr lang="tr-TR" dirty="0" err="1"/>
              <a:t>Biyomalzemenin</a:t>
            </a:r>
            <a:r>
              <a:rPr lang="tr-TR" dirty="0"/>
              <a:t>/Tıbbi Cihazın vücut ile temasının doğası</a:t>
            </a:r>
          </a:p>
          <a:p>
            <a:pPr lvl="2"/>
            <a:r>
              <a:rPr lang="tr-TR" dirty="0"/>
              <a:t>Kan Doku / Kemik Doku / Yağ Doku / Bağ Doku / … ile etkileşim</a:t>
            </a:r>
          </a:p>
          <a:p>
            <a:pPr lvl="1"/>
            <a:r>
              <a:rPr lang="tr-TR" dirty="0" err="1"/>
              <a:t>Biyomalzemenin</a:t>
            </a:r>
            <a:r>
              <a:rPr lang="tr-TR" dirty="0"/>
              <a:t>/Tıbbi Cihazın doku ile etkileşim süresi</a:t>
            </a:r>
          </a:p>
          <a:p>
            <a:pPr lvl="2"/>
            <a:r>
              <a:rPr lang="tr-TR" dirty="0"/>
              <a:t>Biyomalzeme sürekli mi yoksa geçici bir süre mi doku ile etkileşimde olacak?</a:t>
            </a:r>
          </a:p>
          <a:p>
            <a:pPr lvl="1"/>
            <a:endParaRPr lang="tr-TR" dirty="0"/>
          </a:p>
        </p:txBody>
      </p:sp>
      <p:graphicFrame>
        <p:nvGraphicFramePr>
          <p:cNvPr id="9" name="Tablo 9">
            <a:extLst>
              <a:ext uri="{FF2B5EF4-FFF2-40B4-BE49-F238E27FC236}">
                <a16:creationId xmlns:a16="http://schemas.microsoft.com/office/drawing/2014/main" id="{03A4E10B-A18D-4CF3-9306-91269EE6D30F}"/>
              </a:ext>
            </a:extLst>
          </p:cNvPr>
          <p:cNvGraphicFramePr>
            <a:graphicFrameLocks noGrp="1"/>
          </p:cNvGraphicFramePr>
          <p:nvPr>
            <p:extLst>
              <p:ext uri="{D42A27DB-BD31-4B8C-83A1-F6EECF244321}">
                <p14:modId xmlns:p14="http://schemas.microsoft.com/office/powerpoint/2010/main" val="2578724859"/>
              </p:ext>
            </p:extLst>
          </p:nvPr>
        </p:nvGraphicFramePr>
        <p:xfrm>
          <a:off x="1151295" y="3308850"/>
          <a:ext cx="7648745" cy="3383280"/>
        </p:xfrm>
        <a:graphic>
          <a:graphicData uri="http://schemas.openxmlformats.org/drawingml/2006/table">
            <a:tbl>
              <a:tblPr firstRow="1" bandRow="1">
                <a:tableStyleId>{5C22544A-7EE6-4342-B048-85BDC9FD1C3A}</a:tableStyleId>
              </a:tblPr>
              <a:tblGrid>
                <a:gridCol w="2645093">
                  <a:extLst>
                    <a:ext uri="{9D8B030D-6E8A-4147-A177-3AD203B41FA5}">
                      <a16:colId xmlns:a16="http://schemas.microsoft.com/office/drawing/2014/main" val="1859018759"/>
                    </a:ext>
                  </a:extLst>
                </a:gridCol>
                <a:gridCol w="2294319">
                  <a:extLst>
                    <a:ext uri="{9D8B030D-6E8A-4147-A177-3AD203B41FA5}">
                      <a16:colId xmlns:a16="http://schemas.microsoft.com/office/drawing/2014/main" val="3307629620"/>
                    </a:ext>
                  </a:extLst>
                </a:gridCol>
                <a:gridCol w="2709333">
                  <a:extLst>
                    <a:ext uri="{9D8B030D-6E8A-4147-A177-3AD203B41FA5}">
                      <a16:colId xmlns:a16="http://schemas.microsoft.com/office/drawing/2014/main" val="116251533"/>
                    </a:ext>
                  </a:extLst>
                </a:gridCol>
              </a:tblGrid>
              <a:tr h="249633">
                <a:tc>
                  <a:txBody>
                    <a:bodyPr/>
                    <a:lstStyle/>
                    <a:p>
                      <a:r>
                        <a:rPr lang="tr-TR" dirty="0"/>
                        <a:t>Biyomalzeme Tipi</a:t>
                      </a:r>
                    </a:p>
                  </a:txBody>
                  <a:tcPr/>
                </a:tc>
                <a:tc>
                  <a:txBody>
                    <a:bodyPr/>
                    <a:lstStyle/>
                    <a:p>
                      <a:r>
                        <a:rPr lang="tr-TR" dirty="0"/>
                        <a:t>Temas Edilen Bölge</a:t>
                      </a:r>
                    </a:p>
                  </a:txBody>
                  <a:tcPr/>
                </a:tc>
                <a:tc>
                  <a:txBody>
                    <a:bodyPr/>
                    <a:lstStyle/>
                    <a:p>
                      <a:r>
                        <a:rPr lang="tr-TR" dirty="0"/>
                        <a:t>Temas Süresi</a:t>
                      </a:r>
                    </a:p>
                  </a:txBody>
                  <a:tcPr/>
                </a:tc>
                <a:extLst>
                  <a:ext uri="{0D108BD9-81ED-4DB2-BD59-A6C34878D82A}">
                    <a16:rowId xmlns:a16="http://schemas.microsoft.com/office/drawing/2014/main" val="3351815913"/>
                  </a:ext>
                </a:extLst>
              </a:tr>
              <a:tr h="624084">
                <a:tc>
                  <a:txBody>
                    <a:bodyPr/>
                    <a:lstStyle/>
                    <a:p>
                      <a:r>
                        <a:rPr lang="tr-TR" dirty="0"/>
                        <a:t>Yüzey Cihazları</a:t>
                      </a:r>
                    </a:p>
                  </a:txBody>
                  <a:tcPr/>
                </a:tc>
                <a:tc>
                  <a:txBody>
                    <a:bodyPr/>
                    <a:lstStyle/>
                    <a:p>
                      <a:r>
                        <a:rPr lang="tr-TR" dirty="0"/>
                        <a:t>Cilt</a:t>
                      </a:r>
                    </a:p>
                    <a:p>
                      <a:r>
                        <a:rPr lang="tr-TR" dirty="0"/>
                        <a:t>Mukoza</a:t>
                      </a:r>
                    </a:p>
                    <a:p>
                      <a:r>
                        <a:rPr lang="tr-TR" dirty="0"/>
                        <a:t>Yaralı Bölgeler vs.</a:t>
                      </a:r>
                    </a:p>
                  </a:txBody>
                  <a:tcPr/>
                </a:tc>
                <a:tc rowSpan="3">
                  <a:txBody>
                    <a:bodyPr/>
                    <a:lstStyle/>
                    <a:p>
                      <a:pPr algn="ctr">
                        <a:spcBef>
                          <a:spcPts val="300"/>
                        </a:spcBef>
                      </a:pPr>
                      <a:endParaRPr lang="tr-TR" sz="200" dirty="0"/>
                    </a:p>
                    <a:p>
                      <a:pPr algn="ctr">
                        <a:spcBef>
                          <a:spcPts val="300"/>
                        </a:spcBef>
                      </a:pPr>
                      <a:r>
                        <a:rPr lang="tr-TR" u="sng" dirty="0"/>
                        <a:t>Sınırlı </a:t>
                      </a:r>
                    </a:p>
                    <a:p>
                      <a:pPr algn="ctr">
                        <a:spcBef>
                          <a:spcPts val="300"/>
                        </a:spcBef>
                      </a:pPr>
                      <a:r>
                        <a:rPr lang="tr-TR" dirty="0"/>
                        <a:t>(t &lt; 24 saat)</a:t>
                      </a:r>
                    </a:p>
                    <a:p>
                      <a:pPr algn="ctr">
                        <a:spcBef>
                          <a:spcPts val="300"/>
                        </a:spcBef>
                      </a:pPr>
                      <a:endParaRPr lang="tr-TR" dirty="0"/>
                    </a:p>
                    <a:p>
                      <a:pPr algn="ctr">
                        <a:spcBef>
                          <a:spcPts val="300"/>
                        </a:spcBef>
                      </a:pPr>
                      <a:r>
                        <a:rPr lang="tr-TR" u="sng" dirty="0"/>
                        <a:t>Geçici Süreli </a:t>
                      </a:r>
                    </a:p>
                    <a:p>
                      <a:pPr algn="ctr">
                        <a:spcBef>
                          <a:spcPts val="300"/>
                        </a:spcBef>
                      </a:pPr>
                      <a:r>
                        <a:rPr lang="tr-TR" dirty="0"/>
                        <a:t>(24 saat &lt; t &lt; 30 gün)</a:t>
                      </a:r>
                    </a:p>
                    <a:p>
                      <a:pPr algn="ctr">
                        <a:spcBef>
                          <a:spcPts val="300"/>
                        </a:spcBef>
                      </a:pPr>
                      <a:endParaRPr lang="tr-TR" dirty="0"/>
                    </a:p>
                    <a:p>
                      <a:pPr algn="ctr">
                        <a:spcBef>
                          <a:spcPts val="300"/>
                        </a:spcBef>
                      </a:pPr>
                      <a:r>
                        <a:rPr lang="tr-TR" u="sng" dirty="0"/>
                        <a:t>Kalıcı</a:t>
                      </a:r>
                    </a:p>
                    <a:p>
                      <a:pPr algn="ctr">
                        <a:spcBef>
                          <a:spcPts val="300"/>
                        </a:spcBef>
                      </a:pPr>
                      <a:r>
                        <a:rPr lang="tr-TR" dirty="0"/>
                        <a:t>(t &gt; 30 gün)  </a:t>
                      </a:r>
                    </a:p>
                  </a:txBody>
                  <a:tcPr/>
                </a:tc>
                <a:extLst>
                  <a:ext uri="{0D108BD9-81ED-4DB2-BD59-A6C34878D82A}">
                    <a16:rowId xmlns:a16="http://schemas.microsoft.com/office/drawing/2014/main" val="3055224659"/>
                  </a:ext>
                </a:extLst>
              </a:tr>
              <a:tr h="624084">
                <a:tc>
                  <a:txBody>
                    <a:bodyPr/>
                    <a:lstStyle/>
                    <a:p>
                      <a:r>
                        <a:rPr lang="tr-TR" dirty="0"/>
                        <a:t>Harici İletişim Cihazları</a:t>
                      </a:r>
                    </a:p>
                  </a:txBody>
                  <a:tcPr/>
                </a:tc>
                <a:tc>
                  <a:txBody>
                    <a:bodyPr/>
                    <a:lstStyle/>
                    <a:p>
                      <a:r>
                        <a:rPr lang="tr-TR" dirty="0"/>
                        <a:t>Kan,</a:t>
                      </a:r>
                    </a:p>
                    <a:p>
                      <a:r>
                        <a:rPr lang="tr-TR" dirty="0"/>
                        <a:t>Kemik, </a:t>
                      </a:r>
                    </a:p>
                    <a:p>
                      <a:r>
                        <a:rPr lang="tr-TR" dirty="0"/>
                        <a:t>Diş vs.</a:t>
                      </a:r>
                    </a:p>
                  </a:txBody>
                  <a:tcPr/>
                </a:tc>
                <a:tc vMerge="1">
                  <a:txBody>
                    <a:bodyPr/>
                    <a:lstStyle/>
                    <a:p>
                      <a:endParaRPr lang="tr-TR" dirty="0"/>
                    </a:p>
                  </a:txBody>
                  <a:tcPr/>
                </a:tc>
                <a:extLst>
                  <a:ext uri="{0D108BD9-81ED-4DB2-BD59-A6C34878D82A}">
                    <a16:rowId xmlns:a16="http://schemas.microsoft.com/office/drawing/2014/main" val="1790377157"/>
                  </a:ext>
                </a:extLst>
              </a:tr>
              <a:tr h="624084">
                <a:tc>
                  <a:txBody>
                    <a:bodyPr/>
                    <a:lstStyle/>
                    <a:p>
                      <a:r>
                        <a:rPr lang="tr-TR" dirty="0" err="1"/>
                        <a:t>İmplantlar</a:t>
                      </a:r>
                      <a:endParaRPr lang="tr-TR" dirty="0"/>
                    </a:p>
                  </a:txBody>
                  <a:tcPr/>
                </a:tc>
                <a:tc>
                  <a:txBody>
                    <a:bodyPr/>
                    <a:lstStyle/>
                    <a:p>
                      <a:r>
                        <a:rPr lang="tr-TR" dirty="0"/>
                        <a:t>Kan</a:t>
                      </a:r>
                    </a:p>
                    <a:p>
                      <a:r>
                        <a:rPr lang="tr-TR" dirty="0"/>
                        <a:t>Kemik</a:t>
                      </a:r>
                    </a:p>
                    <a:p>
                      <a:r>
                        <a:rPr lang="tr-TR" dirty="0"/>
                        <a:t>Yağ doku vs.</a:t>
                      </a:r>
                    </a:p>
                  </a:txBody>
                  <a:tcPr/>
                </a:tc>
                <a:tc vMerge="1">
                  <a:txBody>
                    <a:bodyPr/>
                    <a:lstStyle/>
                    <a:p>
                      <a:endParaRPr lang="tr-TR" dirty="0"/>
                    </a:p>
                  </a:txBody>
                  <a:tcPr/>
                </a:tc>
                <a:extLst>
                  <a:ext uri="{0D108BD9-81ED-4DB2-BD59-A6C34878D82A}">
                    <a16:rowId xmlns:a16="http://schemas.microsoft.com/office/drawing/2014/main" val="2685002459"/>
                  </a:ext>
                </a:extLst>
              </a:tr>
            </a:tbl>
          </a:graphicData>
        </a:graphic>
      </p:graphicFrame>
      <p:sp>
        <p:nvSpPr>
          <p:cNvPr id="2" name="Veri Yer Tutucusu 1">
            <a:extLst>
              <a:ext uri="{FF2B5EF4-FFF2-40B4-BE49-F238E27FC236}">
                <a16:creationId xmlns:a16="http://schemas.microsoft.com/office/drawing/2014/main" id="{84A5F79F-8812-34A4-8AE6-7C64D2EB42D1}"/>
              </a:ext>
            </a:extLst>
          </p:cNvPr>
          <p:cNvSpPr>
            <a:spLocks noGrp="1"/>
          </p:cNvSpPr>
          <p:nvPr>
            <p:ph type="dt" sz="half" idx="10"/>
          </p:nvPr>
        </p:nvSpPr>
        <p:spPr/>
        <p:txBody>
          <a:bodyPr/>
          <a:lstStyle/>
          <a:p>
            <a:r>
              <a:rPr lang="tr-TR"/>
              <a:t>06.03.2023</a:t>
            </a:r>
          </a:p>
        </p:txBody>
      </p:sp>
    </p:spTree>
    <p:extLst>
      <p:ext uri="{BB962C8B-B14F-4D97-AF65-F5344CB8AC3E}">
        <p14:creationId xmlns:p14="http://schemas.microsoft.com/office/powerpoint/2010/main" val="65816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left)">
                                      <p:cBhvr>
                                        <p:cTn id="16" dur="500"/>
                                        <p:tgtEl>
                                          <p:spTgt spid="6">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left)">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24B236-678C-4DD2-B288-07DDC229F30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426DAAA-FC29-404D-8F2A-A006C316CD8E}"/>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4AE4C1AC-638A-4EFD-A05A-D46AAD8A6F6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711" t="22105" r="55986" b="14737"/>
          <a:stretch/>
        </p:blipFill>
        <p:spPr>
          <a:xfrm>
            <a:off x="815558" y="367836"/>
            <a:ext cx="6629401" cy="6313714"/>
          </a:xfrm>
          <a:prstGeom prst="rect">
            <a:avLst/>
          </a:prstGeom>
        </p:spPr>
      </p:pic>
      <p:sp>
        <p:nvSpPr>
          <p:cNvPr id="5" name="Veri Yer Tutucusu 4">
            <a:extLst>
              <a:ext uri="{FF2B5EF4-FFF2-40B4-BE49-F238E27FC236}">
                <a16:creationId xmlns:a16="http://schemas.microsoft.com/office/drawing/2014/main" id="{C54584CC-1E6C-6570-68F4-CD1BB201AA20}"/>
              </a:ext>
            </a:extLst>
          </p:cNvPr>
          <p:cNvSpPr>
            <a:spLocks noGrp="1"/>
          </p:cNvSpPr>
          <p:nvPr>
            <p:ph type="dt" sz="half" idx="10"/>
          </p:nvPr>
        </p:nvSpPr>
        <p:spPr/>
        <p:txBody>
          <a:bodyPr/>
          <a:lstStyle/>
          <a:p>
            <a:r>
              <a:rPr lang="tr-TR"/>
              <a:t>06.03.2023</a:t>
            </a:r>
          </a:p>
        </p:txBody>
      </p:sp>
      <p:sp>
        <p:nvSpPr>
          <p:cNvPr id="6" name="Alt Bilgi Yer Tutucusu 5">
            <a:extLst>
              <a:ext uri="{FF2B5EF4-FFF2-40B4-BE49-F238E27FC236}">
                <a16:creationId xmlns:a16="http://schemas.microsoft.com/office/drawing/2014/main" id="{D2452D3B-F3DE-194D-954F-C0775795D276}"/>
              </a:ext>
            </a:extLst>
          </p:cNvPr>
          <p:cNvSpPr>
            <a:spLocks noGrp="1"/>
          </p:cNvSpPr>
          <p:nvPr>
            <p:ph type="ftr" sz="quarter" idx="11"/>
          </p:nvPr>
        </p:nvSpPr>
        <p:spPr>
          <a:xfrm>
            <a:off x="6776417" y="6316425"/>
            <a:ext cx="6327648" cy="365125"/>
          </a:xfrm>
        </p:spPr>
        <p:txBody>
          <a:bodyPr/>
          <a:lstStyle/>
          <a:p>
            <a:r>
              <a:rPr lang="tr-TR" dirty="0"/>
              <a:t>Biyomedikal Teknoloji_Ders#2</a:t>
            </a:r>
          </a:p>
        </p:txBody>
      </p:sp>
    </p:spTree>
    <p:extLst>
      <p:ext uri="{BB962C8B-B14F-4D97-AF65-F5344CB8AC3E}">
        <p14:creationId xmlns:p14="http://schemas.microsoft.com/office/powerpoint/2010/main" val="25898011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F5644F-84BF-482A-82BE-7313ADD4CCBB}"/>
              </a:ext>
            </a:extLst>
          </p:cNvPr>
          <p:cNvSpPr>
            <a:spLocks noGrp="1"/>
          </p:cNvSpPr>
          <p:nvPr>
            <p:ph type="title"/>
          </p:nvPr>
        </p:nvSpPr>
        <p:spPr/>
        <p:txBody>
          <a:bodyPr/>
          <a:lstStyle/>
          <a:p>
            <a:r>
              <a:rPr lang="tr-TR" dirty="0"/>
              <a:t>Biyomalzemelere Uygulanan </a:t>
            </a:r>
            <a:br>
              <a:rPr lang="tr-TR" dirty="0"/>
            </a:br>
            <a:r>
              <a:rPr lang="tr-TR" dirty="0" err="1"/>
              <a:t>ın-vıvo</a:t>
            </a:r>
            <a:r>
              <a:rPr lang="tr-TR" dirty="0"/>
              <a:t> Testler</a:t>
            </a:r>
          </a:p>
        </p:txBody>
      </p:sp>
      <p:graphicFrame>
        <p:nvGraphicFramePr>
          <p:cNvPr id="4" name="İçerik Yer Tutucusu 3">
            <a:extLst>
              <a:ext uri="{FF2B5EF4-FFF2-40B4-BE49-F238E27FC236}">
                <a16:creationId xmlns:a16="http://schemas.microsoft.com/office/drawing/2014/main" id="{89D55903-6B2D-45FF-B5AC-6F3A73AECA1F}"/>
              </a:ext>
            </a:extLst>
          </p:cNvPr>
          <p:cNvGraphicFramePr>
            <a:graphicFrameLocks noGrp="1"/>
          </p:cNvGraphicFramePr>
          <p:nvPr>
            <p:ph idx="1"/>
            <p:extLst>
              <p:ext uri="{D42A27DB-BD31-4B8C-83A1-F6EECF244321}">
                <p14:modId xmlns:p14="http://schemas.microsoft.com/office/powerpoint/2010/main" val="4124878081"/>
              </p:ext>
            </p:extLst>
          </p:nvPr>
        </p:nvGraphicFramePr>
        <p:xfrm>
          <a:off x="850325" y="1815702"/>
          <a:ext cx="10058400" cy="4861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Veri Yer Tutucusu 2">
            <a:extLst>
              <a:ext uri="{FF2B5EF4-FFF2-40B4-BE49-F238E27FC236}">
                <a16:creationId xmlns:a16="http://schemas.microsoft.com/office/drawing/2014/main" id="{01339E7D-239F-1C88-2F92-5325DBB2EA65}"/>
              </a:ext>
            </a:extLst>
          </p:cNvPr>
          <p:cNvSpPr>
            <a:spLocks noGrp="1"/>
          </p:cNvSpPr>
          <p:nvPr>
            <p:ph type="dt" sz="half" idx="10"/>
          </p:nvPr>
        </p:nvSpPr>
        <p:spPr/>
        <p:txBody>
          <a:bodyPr/>
          <a:lstStyle/>
          <a:p>
            <a:r>
              <a:rPr lang="tr-TR"/>
              <a:t>06.03.2023</a:t>
            </a:r>
          </a:p>
        </p:txBody>
      </p:sp>
      <p:sp>
        <p:nvSpPr>
          <p:cNvPr id="5" name="Alt Bilgi Yer Tutucusu 4">
            <a:extLst>
              <a:ext uri="{FF2B5EF4-FFF2-40B4-BE49-F238E27FC236}">
                <a16:creationId xmlns:a16="http://schemas.microsoft.com/office/drawing/2014/main" id="{A3953D8A-D472-911F-C222-A325FCD32747}"/>
              </a:ext>
            </a:extLst>
          </p:cNvPr>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42497296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F477AF19-968A-4A5E-85FD-B9163AA721E8}"/>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053" t="17544" r="27171" b="17544"/>
          <a:stretch/>
        </p:blipFill>
        <p:spPr>
          <a:xfrm>
            <a:off x="2201659" y="109748"/>
            <a:ext cx="8504446" cy="6638503"/>
          </a:xfrm>
          <a:prstGeom prst="rect">
            <a:avLst/>
          </a:prstGeom>
        </p:spPr>
      </p:pic>
      <p:sp>
        <p:nvSpPr>
          <p:cNvPr id="2" name="Veri Yer Tutucusu 1">
            <a:extLst>
              <a:ext uri="{FF2B5EF4-FFF2-40B4-BE49-F238E27FC236}">
                <a16:creationId xmlns:a16="http://schemas.microsoft.com/office/drawing/2014/main" id="{0BC0F39E-2FDB-DE5F-5BE0-8A06232FF285}"/>
              </a:ext>
            </a:extLst>
          </p:cNvPr>
          <p:cNvSpPr>
            <a:spLocks noGrp="1"/>
          </p:cNvSpPr>
          <p:nvPr>
            <p:ph type="dt" sz="half" idx="10"/>
          </p:nvPr>
        </p:nvSpPr>
        <p:spPr/>
        <p:txBody>
          <a:bodyPr/>
          <a:lstStyle/>
          <a:p>
            <a:r>
              <a:rPr lang="tr-TR"/>
              <a:t>06.03.2023</a:t>
            </a:r>
          </a:p>
        </p:txBody>
      </p:sp>
      <p:sp>
        <p:nvSpPr>
          <p:cNvPr id="3" name="Alt Bilgi Yer Tutucusu 2">
            <a:extLst>
              <a:ext uri="{FF2B5EF4-FFF2-40B4-BE49-F238E27FC236}">
                <a16:creationId xmlns:a16="http://schemas.microsoft.com/office/drawing/2014/main" id="{6811A61F-D6A5-92BA-6562-E4B04AD30D92}"/>
              </a:ext>
            </a:extLst>
          </p:cNvPr>
          <p:cNvSpPr>
            <a:spLocks noGrp="1"/>
          </p:cNvSpPr>
          <p:nvPr>
            <p:ph type="ftr" sz="quarter" idx="11"/>
          </p:nvPr>
        </p:nvSpPr>
        <p:spPr>
          <a:xfrm>
            <a:off x="126234" y="6263521"/>
            <a:ext cx="6327648" cy="365125"/>
          </a:xfrm>
        </p:spPr>
        <p:txBody>
          <a:bodyPr/>
          <a:lstStyle/>
          <a:p>
            <a:r>
              <a:rPr lang="tr-TR" dirty="0"/>
              <a:t>Biyomedikal Teknoloji_Ders#2</a:t>
            </a:r>
          </a:p>
        </p:txBody>
      </p:sp>
    </p:spTree>
    <p:extLst>
      <p:ext uri="{BB962C8B-B14F-4D97-AF65-F5344CB8AC3E}">
        <p14:creationId xmlns:p14="http://schemas.microsoft.com/office/powerpoint/2010/main" val="2732622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MalzemelerİN</a:t>
            </a:r>
            <a:r>
              <a:rPr lang="tr-TR" dirty="0"/>
              <a:t> </a:t>
            </a:r>
            <a:r>
              <a:rPr lang="tr-TR" dirty="0" err="1"/>
              <a:t>PERFORMANSı</a:t>
            </a:r>
            <a:r>
              <a:rPr lang="tr-TR" dirty="0"/>
              <a:t> NELERE BAĞLI</a:t>
            </a: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2013637667"/>
              </p:ext>
            </p:extLst>
          </p:nvPr>
        </p:nvGraphicFramePr>
        <p:xfrm>
          <a:off x="1069848" y="2151739"/>
          <a:ext cx="10058400" cy="4063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spTree>
    <p:extLst>
      <p:ext uri="{BB962C8B-B14F-4D97-AF65-F5344CB8AC3E}">
        <p14:creationId xmlns:p14="http://schemas.microsoft.com/office/powerpoint/2010/main" val="130213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D2D74C7C-D66E-4BA2-8899-1E06F0760AFF}"/>
                                            </p:graphicEl>
                                          </p:spTgt>
                                        </p:tgtEl>
                                        <p:attrNameLst>
                                          <p:attrName>style.visibility</p:attrName>
                                        </p:attrNameLst>
                                      </p:cBhvr>
                                      <p:to>
                                        <p:strVal val="visible"/>
                                      </p:to>
                                    </p:set>
                                    <p:animEffect transition="in" filter="wipe(left)">
                                      <p:cBhvr>
                                        <p:cTn id="7" dur="500"/>
                                        <p:tgtEl>
                                          <p:spTgt spid="7">
                                            <p:graphicEl>
                                              <a:dgm id="{D2D74C7C-D66E-4BA2-8899-1E06F0760AF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graphicEl>
                                              <a:dgm id="{5615ECF2-5E42-4285-B9ED-9BEE618E4419}"/>
                                            </p:graphicEl>
                                          </p:spTgt>
                                        </p:tgtEl>
                                        <p:attrNameLst>
                                          <p:attrName>style.visibility</p:attrName>
                                        </p:attrNameLst>
                                      </p:cBhvr>
                                      <p:to>
                                        <p:strVal val="visible"/>
                                      </p:to>
                                    </p:set>
                                    <p:animEffect transition="in" filter="wipe(left)">
                                      <p:cBhvr>
                                        <p:cTn id="12" dur="500"/>
                                        <p:tgtEl>
                                          <p:spTgt spid="7">
                                            <p:graphicEl>
                                              <a:dgm id="{5615ECF2-5E42-4285-B9ED-9BEE618E4419}"/>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graphicEl>
                                              <a:dgm id="{D5EEDD08-88F4-497F-8B74-F904EC553B5C}"/>
                                            </p:graphicEl>
                                          </p:spTgt>
                                        </p:tgtEl>
                                        <p:attrNameLst>
                                          <p:attrName>style.visibility</p:attrName>
                                        </p:attrNameLst>
                                      </p:cBhvr>
                                      <p:to>
                                        <p:strVal val="visible"/>
                                      </p:to>
                                    </p:set>
                                    <p:animEffect transition="in" filter="wipe(left)">
                                      <p:cBhvr>
                                        <p:cTn id="15" dur="500"/>
                                        <p:tgtEl>
                                          <p:spTgt spid="7">
                                            <p:graphicEl>
                                              <a:dgm id="{D5EEDD08-88F4-497F-8B74-F904EC553B5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graphicEl>
                                              <a:dgm id="{CE631FE0-780F-4087-AA2C-BE3D1578803C}"/>
                                            </p:graphicEl>
                                          </p:spTgt>
                                        </p:tgtEl>
                                        <p:attrNameLst>
                                          <p:attrName>style.visibility</p:attrName>
                                        </p:attrNameLst>
                                      </p:cBhvr>
                                      <p:to>
                                        <p:strVal val="visible"/>
                                      </p:to>
                                    </p:set>
                                    <p:animEffect transition="in" filter="wipe(left)">
                                      <p:cBhvr>
                                        <p:cTn id="20" dur="500"/>
                                        <p:tgtEl>
                                          <p:spTgt spid="7">
                                            <p:graphicEl>
                                              <a:dgm id="{CE631FE0-780F-4087-AA2C-BE3D1578803C}"/>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graphicEl>
                                              <a:dgm id="{F4AB67AD-9327-481F-ABF9-088D0E3B1E6D}"/>
                                            </p:graphicEl>
                                          </p:spTgt>
                                        </p:tgtEl>
                                        <p:attrNameLst>
                                          <p:attrName>style.visibility</p:attrName>
                                        </p:attrNameLst>
                                      </p:cBhvr>
                                      <p:to>
                                        <p:strVal val="visible"/>
                                      </p:to>
                                    </p:set>
                                    <p:animEffect transition="in" filter="wipe(left)">
                                      <p:cBhvr>
                                        <p:cTn id="23" dur="500"/>
                                        <p:tgtEl>
                                          <p:spTgt spid="7">
                                            <p:graphicEl>
                                              <a:dgm id="{F4AB67AD-9327-481F-ABF9-088D0E3B1E6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graphicEl>
                                              <a:dgm id="{FABAB27B-21E0-4864-B768-96CA00884972}"/>
                                            </p:graphicEl>
                                          </p:spTgt>
                                        </p:tgtEl>
                                        <p:attrNameLst>
                                          <p:attrName>style.visibility</p:attrName>
                                        </p:attrNameLst>
                                      </p:cBhvr>
                                      <p:to>
                                        <p:strVal val="visible"/>
                                      </p:to>
                                    </p:set>
                                    <p:animEffect transition="in" filter="wipe(left)">
                                      <p:cBhvr>
                                        <p:cTn id="28" dur="500"/>
                                        <p:tgtEl>
                                          <p:spTgt spid="7">
                                            <p:graphicEl>
                                              <a:dgm id="{FABAB27B-21E0-4864-B768-96CA00884972}"/>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graphicEl>
                                              <a:dgm id="{67AC8165-1858-4BCD-B2F0-6F0A7E6CC020}"/>
                                            </p:graphicEl>
                                          </p:spTgt>
                                        </p:tgtEl>
                                        <p:attrNameLst>
                                          <p:attrName>style.visibility</p:attrName>
                                        </p:attrNameLst>
                                      </p:cBhvr>
                                      <p:to>
                                        <p:strVal val="visible"/>
                                      </p:to>
                                    </p:set>
                                    <p:animEffect transition="in" filter="wipe(left)">
                                      <p:cBhvr>
                                        <p:cTn id="31" dur="500"/>
                                        <p:tgtEl>
                                          <p:spTgt spid="7">
                                            <p:graphicEl>
                                              <a:dgm id="{67AC8165-1858-4BCD-B2F0-6F0A7E6CC02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graphicEl>
                                              <a:dgm id="{4544B1D9-89E0-4130-BF56-8E599C04B44D}"/>
                                            </p:graphicEl>
                                          </p:spTgt>
                                        </p:tgtEl>
                                        <p:attrNameLst>
                                          <p:attrName>style.visibility</p:attrName>
                                        </p:attrNameLst>
                                      </p:cBhvr>
                                      <p:to>
                                        <p:strVal val="visible"/>
                                      </p:to>
                                    </p:set>
                                    <p:animEffect transition="in" filter="wipe(left)">
                                      <p:cBhvr>
                                        <p:cTn id="36" dur="500"/>
                                        <p:tgtEl>
                                          <p:spTgt spid="7">
                                            <p:graphicEl>
                                              <a:dgm id="{4544B1D9-89E0-4130-BF56-8E599C04B44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graphicEl>
                                              <a:dgm id="{70DAE813-7F2C-444B-B3EF-BD001B0AA113}"/>
                                            </p:graphicEl>
                                          </p:spTgt>
                                        </p:tgtEl>
                                        <p:attrNameLst>
                                          <p:attrName>style.visibility</p:attrName>
                                        </p:attrNameLst>
                                      </p:cBhvr>
                                      <p:to>
                                        <p:strVal val="visible"/>
                                      </p:to>
                                    </p:set>
                                    <p:animEffect transition="in" filter="wipe(left)">
                                      <p:cBhvr>
                                        <p:cTn id="41" dur="500"/>
                                        <p:tgtEl>
                                          <p:spTgt spid="7">
                                            <p:graphicEl>
                                              <a:dgm id="{70DAE813-7F2C-444B-B3EF-BD001B0AA113}"/>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graphicEl>
                                              <a:dgm id="{F62ACE3E-1242-4035-9AF3-B112597C7294}"/>
                                            </p:graphicEl>
                                          </p:spTgt>
                                        </p:tgtEl>
                                        <p:attrNameLst>
                                          <p:attrName>style.visibility</p:attrName>
                                        </p:attrNameLst>
                                      </p:cBhvr>
                                      <p:to>
                                        <p:strVal val="visible"/>
                                      </p:to>
                                    </p:set>
                                    <p:animEffect transition="in" filter="wipe(left)">
                                      <p:cBhvr>
                                        <p:cTn id="46" dur="500"/>
                                        <p:tgtEl>
                                          <p:spTgt spid="7">
                                            <p:graphicEl>
                                              <a:dgm id="{F62ACE3E-1242-4035-9AF3-B112597C7294}"/>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graphicEl>
                                              <a:dgm id="{D20767C2-B43E-432A-B18D-4C49571452F7}"/>
                                            </p:graphicEl>
                                          </p:spTgt>
                                        </p:tgtEl>
                                        <p:attrNameLst>
                                          <p:attrName>style.visibility</p:attrName>
                                        </p:attrNameLst>
                                      </p:cBhvr>
                                      <p:to>
                                        <p:strVal val="visible"/>
                                      </p:to>
                                    </p:set>
                                    <p:animEffect transition="in" filter="wipe(left)">
                                      <p:cBhvr>
                                        <p:cTn id="51" dur="500"/>
                                        <p:tgtEl>
                                          <p:spTgt spid="7">
                                            <p:graphicEl>
                                              <a:dgm id="{D20767C2-B43E-432A-B18D-4C49571452F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pic>
        <p:nvPicPr>
          <p:cNvPr id="4098" name="Picture 2" descr="Scale ladder – from macro to atomic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t="3114" r="13279" b="9017"/>
          <a:stretch/>
        </p:blipFill>
        <p:spPr bwMode="auto">
          <a:xfrm>
            <a:off x="240792" y="0"/>
            <a:ext cx="4389878" cy="6671931"/>
          </a:xfrm>
          <a:prstGeom prst="rect">
            <a:avLst/>
          </a:prstGeom>
          <a:noFill/>
          <a:extLst>
            <a:ext uri="{909E8E84-426E-40DD-AFC4-6F175D3DCCD1}">
              <a14:hiddenFill xmlns:a14="http://schemas.microsoft.com/office/drawing/2010/main">
                <a:solidFill>
                  <a:srgbClr val="FFFFFF"/>
                </a:solidFill>
              </a14:hiddenFill>
            </a:ext>
          </a:extLst>
        </p:spPr>
      </p:pic>
      <p:sp>
        <p:nvSpPr>
          <p:cNvPr id="9" name="İçerik Yer Tutucusu 2">
            <a:extLst>
              <a:ext uri="{FF2B5EF4-FFF2-40B4-BE49-F238E27FC236}">
                <a16:creationId xmlns:a16="http://schemas.microsoft.com/office/drawing/2014/main" id="{52930AE1-CA37-1186-D515-7273946FD8A0}"/>
              </a:ext>
            </a:extLst>
          </p:cNvPr>
          <p:cNvSpPr>
            <a:spLocks noGrp="1"/>
          </p:cNvSpPr>
          <p:nvPr>
            <p:ph idx="1"/>
          </p:nvPr>
        </p:nvSpPr>
        <p:spPr>
          <a:xfrm>
            <a:off x="5316544" y="172375"/>
            <a:ext cx="5295759" cy="3321853"/>
          </a:xfrm>
        </p:spPr>
        <p:txBody>
          <a:bodyPr>
            <a:normAutofit fontScale="92500" lnSpcReduction="10000"/>
          </a:bodyPr>
          <a:lstStyle/>
          <a:p>
            <a:r>
              <a:rPr lang="tr-TR" b="1" dirty="0" err="1">
                <a:solidFill>
                  <a:schemeClr val="accent2"/>
                </a:solidFill>
                <a:effectLst>
                  <a:outerShdw blurRad="38100" dist="38100" dir="2700000" algn="tl">
                    <a:srgbClr val="000000">
                      <a:alpha val="43137"/>
                    </a:srgbClr>
                  </a:outerShdw>
                </a:effectLst>
              </a:rPr>
              <a:t>Makroyapı</a:t>
            </a:r>
            <a:r>
              <a:rPr lang="tr-TR" b="1" dirty="0">
                <a:solidFill>
                  <a:schemeClr val="accent2"/>
                </a:solidFill>
                <a:effectLst>
                  <a:outerShdw blurRad="38100" dist="38100" dir="2700000" algn="tl">
                    <a:srgbClr val="000000">
                      <a:alpha val="43137"/>
                    </a:srgbClr>
                  </a:outerShdw>
                </a:effectLst>
              </a:rPr>
              <a:t>: </a:t>
            </a:r>
            <a:r>
              <a:rPr lang="tr-TR" dirty="0"/>
              <a:t>Çıplak gözle görülebilen yapılar</a:t>
            </a:r>
          </a:p>
          <a:p>
            <a:r>
              <a:rPr lang="tr-TR" b="1" dirty="0" err="1">
                <a:solidFill>
                  <a:schemeClr val="accent2"/>
                </a:solidFill>
                <a:effectLst>
                  <a:outerShdw blurRad="38100" dist="38100" dir="2700000" algn="tl">
                    <a:srgbClr val="000000">
                      <a:alpha val="43137"/>
                    </a:srgbClr>
                  </a:outerShdw>
                </a:effectLst>
              </a:rPr>
              <a:t>Mikroyapı</a:t>
            </a:r>
            <a:r>
              <a:rPr lang="tr-TR" b="1" dirty="0">
                <a:solidFill>
                  <a:schemeClr val="accent2"/>
                </a:solidFill>
                <a:effectLst>
                  <a:outerShdw blurRad="38100" dist="38100" dir="2700000" algn="tl">
                    <a:srgbClr val="000000">
                      <a:alpha val="43137"/>
                    </a:srgbClr>
                  </a:outerShdw>
                </a:effectLst>
              </a:rPr>
              <a:t>: </a:t>
            </a:r>
            <a:r>
              <a:rPr lang="tr-TR" dirty="0"/>
              <a:t>Mikroskop altında görülebilen yapılar</a:t>
            </a:r>
          </a:p>
          <a:p>
            <a:r>
              <a:rPr lang="tr-TR" b="1" dirty="0" err="1">
                <a:solidFill>
                  <a:schemeClr val="accent2"/>
                </a:solidFill>
                <a:effectLst>
                  <a:outerShdw blurRad="38100" dist="38100" dir="2700000" algn="tl">
                    <a:srgbClr val="000000">
                      <a:alpha val="43137"/>
                    </a:srgbClr>
                  </a:outerShdw>
                </a:effectLst>
              </a:rPr>
              <a:t>Nanoyapı</a:t>
            </a:r>
            <a:r>
              <a:rPr lang="tr-TR" b="1" dirty="0">
                <a:solidFill>
                  <a:schemeClr val="accent2"/>
                </a:solidFill>
                <a:effectLst>
                  <a:outerShdw blurRad="38100" dist="38100" dir="2700000" algn="tl">
                    <a:srgbClr val="000000">
                      <a:alpha val="43137"/>
                    </a:srgbClr>
                  </a:outerShdw>
                </a:effectLst>
              </a:rPr>
              <a:t>: </a:t>
            </a:r>
            <a:r>
              <a:rPr lang="tr-TR" dirty="0"/>
              <a:t>Gelişmiş mikroskoplar ile incelenebilen yapılar</a:t>
            </a:r>
          </a:p>
          <a:p>
            <a:r>
              <a:rPr lang="tr-TR" b="1" dirty="0">
                <a:solidFill>
                  <a:schemeClr val="accent2"/>
                </a:solidFill>
                <a:effectLst>
                  <a:outerShdw blurRad="38100" dist="38100" dir="2700000" algn="tl">
                    <a:srgbClr val="000000">
                      <a:alpha val="43137"/>
                    </a:srgbClr>
                  </a:outerShdw>
                </a:effectLst>
              </a:rPr>
              <a:t>Atomik yapı: </a:t>
            </a:r>
            <a:r>
              <a:rPr lang="tr-TR" dirty="0"/>
              <a:t>Malzemeyi oluşturan atomların meydana getirdiği yapı</a:t>
            </a:r>
          </a:p>
          <a:p>
            <a:r>
              <a:rPr lang="tr-TR" b="1" dirty="0">
                <a:solidFill>
                  <a:schemeClr val="accent2"/>
                </a:solidFill>
                <a:effectLst>
                  <a:outerShdw blurRad="38100" dist="38100" dir="2700000" algn="tl">
                    <a:srgbClr val="000000">
                      <a:alpha val="43137"/>
                    </a:srgbClr>
                  </a:outerShdw>
                </a:effectLst>
              </a:rPr>
              <a:t>Atom altı yapı: </a:t>
            </a:r>
            <a:r>
              <a:rPr lang="tr-TR" dirty="0"/>
              <a:t>Atomları oluşturan proton, nötron ve elektron ile bunların alt parçacıkları</a:t>
            </a:r>
          </a:p>
          <a:p>
            <a:endParaRPr lang="tr-TR" dirty="0"/>
          </a:p>
        </p:txBody>
      </p:sp>
      <p:pic>
        <p:nvPicPr>
          <p:cNvPr id="10" name="Resim 9">
            <a:extLst>
              <a:ext uri="{FF2B5EF4-FFF2-40B4-BE49-F238E27FC236}">
                <a16:creationId xmlns:a16="http://schemas.microsoft.com/office/drawing/2014/main" id="{3E5D4313-B955-8F01-292B-39AB827A2A5C}"/>
              </a:ext>
            </a:extLst>
          </p:cNvPr>
          <p:cNvPicPr>
            <a:picLocks noChangeAspect="1"/>
          </p:cNvPicPr>
          <p:nvPr/>
        </p:nvPicPr>
        <p:blipFill>
          <a:blip r:embed="rId3"/>
          <a:stretch>
            <a:fillRect/>
          </a:stretch>
        </p:blipFill>
        <p:spPr>
          <a:xfrm>
            <a:off x="5448170" y="3494228"/>
            <a:ext cx="4710814" cy="2674579"/>
          </a:xfrm>
          <a:prstGeom prst="rect">
            <a:avLst/>
          </a:prstGeom>
        </p:spPr>
      </p:pic>
    </p:spTree>
    <p:extLst>
      <p:ext uri="{BB962C8B-B14F-4D97-AF65-F5344CB8AC3E}">
        <p14:creationId xmlns:p14="http://schemas.microsoft.com/office/powerpoint/2010/main" val="1349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left)">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964424" y="2121408"/>
            <a:ext cx="3163824" cy="4050792"/>
          </a:xfrm>
        </p:spPr>
        <p:txBody>
          <a:bodyPr/>
          <a:lstStyle/>
          <a:p>
            <a:endParaRPr lang="tr-TR" dirty="0"/>
          </a:p>
          <a:p>
            <a:endParaRPr lang="tr-TR" dirty="0"/>
          </a:p>
          <a:p>
            <a:endParaRPr lang="tr-TR" dirty="0"/>
          </a:p>
          <a:p>
            <a:endParaRPr lang="tr-TR" dirty="0"/>
          </a:p>
        </p:txBody>
      </p:sp>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pic>
        <p:nvPicPr>
          <p:cNvPr id="7" name="Picture 2" descr="https://science.osti.gov/-/media/bes/images/scale-of-things-26may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614" y="164235"/>
            <a:ext cx="7775013" cy="600796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8610419" y="242576"/>
            <a:ext cx="3581581" cy="600164"/>
          </a:xfrm>
          <a:prstGeom prst="rect">
            <a:avLst/>
          </a:prstGeom>
        </p:spPr>
        <p:txBody>
          <a:bodyPr wrap="square">
            <a:spAutoFit/>
          </a:bodyPr>
          <a:lstStyle/>
          <a:p>
            <a:r>
              <a:rPr lang="tr-TR" sz="1100" dirty="0">
                <a:hlinkClick r:id="rId3"/>
              </a:rPr>
              <a:t>https://www.nikon.com/about/sp/universcale/scale.htm</a:t>
            </a:r>
            <a:endParaRPr lang="tr-TR" sz="1100" dirty="0"/>
          </a:p>
          <a:p>
            <a:endParaRPr lang="tr-TR" sz="1100" dirty="0"/>
          </a:p>
        </p:txBody>
      </p:sp>
    </p:spTree>
    <p:extLst>
      <p:ext uri="{BB962C8B-B14F-4D97-AF65-F5344CB8AC3E}">
        <p14:creationId xmlns:p14="http://schemas.microsoft.com/office/powerpoint/2010/main" val="137112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Malzemelerde atomik yapı ve özellik</a:t>
            </a:r>
          </a:p>
        </p:txBody>
      </p:sp>
      <p:sp>
        <p:nvSpPr>
          <p:cNvPr id="4" name="Veri Yer Tutucusu 3"/>
          <p:cNvSpPr>
            <a:spLocks noGrp="1"/>
          </p:cNvSpPr>
          <p:nvPr>
            <p:ph type="dt" sz="half" idx="10"/>
          </p:nvPr>
        </p:nvSpPr>
        <p:spPr/>
        <p:txBody>
          <a:bodyPr/>
          <a:lstStyle/>
          <a:p>
            <a:r>
              <a:rPr lang="tr-TR"/>
              <a:t>06.03.2023</a:t>
            </a:r>
          </a:p>
        </p:txBody>
      </p:sp>
      <p:sp>
        <p:nvSpPr>
          <p:cNvPr id="5" name="Altbilgi Yer Tutucusu 4"/>
          <p:cNvSpPr>
            <a:spLocks noGrp="1"/>
          </p:cNvSpPr>
          <p:nvPr>
            <p:ph type="ftr" sz="quarter" idx="11"/>
          </p:nvPr>
        </p:nvSpPr>
        <p:spPr/>
        <p:txBody>
          <a:bodyPr/>
          <a:lstStyle/>
          <a:p>
            <a:r>
              <a:rPr lang="tr-TR"/>
              <a:t>Biyomedikal Teknoloji_Ders#2</a:t>
            </a:r>
          </a:p>
        </p:txBody>
      </p:sp>
      <p:pic>
        <p:nvPicPr>
          <p:cNvPr id="9" name="Resim 8"/>
          <p:cNvPicPr>
            <a:picLocks noChangeAspect="1"/>
          </p:cNvPicPr>
          <p:nvPr/>
        </p:nvPicPr>
        <p:blipFill>
          <a:blip r:embed="rId2"/>
          <a:stretch>
            <a:fillRect/>
          </a:stretch>
        </p:blipFill>
        <p:spPr>
          <a:xfrm>
            <a:off x="7415784" y="1857276"/>
            <a:ext cx="3362184" cy="2326103"/>
          </a:xfrm>
          <a:prstGeom prst="rect">
            <a:avLst/>
          </a:prstGeom>
        </p:spPr>
      </p:pic>
      <p:sp>
        <p:nvSpPr>
          <p:cNvPr id="10" name="İçerik Yer Tutucusu 6"/>
          <p:cNvSpPr txBox="1">
            <a:spLocks/>
          </p:cNvSpPr>
          <p:nvPr/>
        </p:nvSpPr>
        <p:spPr>
          <a:xfrm>
            <a:off x="1063752" y="1981796"/>
            <a:ext cx="6533946" cy="2782229"/>
          </a:xfrm>
          <a:prstGeom prst="rect">
            <a:avLst/>
          </a:prstGeom>
        </p:spPr>
        <p:txBody>
          <a:bodyPr vert="horz" lIns="91440" tIns="45720" rIns="91440" bIns="45720" rtlCol="0">
            <a:normAutofit fontScale="70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tr-TR" dirty="0"/>
              <a:t>Maddenin ve malzemenin en küçük yapı birimi</a:t>
            </a:r>
          </a:p>
          <a:p>
            <a:pPr lvl="1"/>
            <a:r>
              <a:rPr lang="tr-TR" dirty="0"/>
              <a:t>Atom</a:t>
            </a:r>
          </a:p>
          <a:p>
            <a:r>
              <a:rPr lang="tr-TR" dirty="0"/>
              <a:t>Sağda görülen malzemelerin hepsi alüminyum oksit üretimidir. </a:t>
            </a:r>
          </a:p>
          <a:p>
            <a:pPr lvl="1"/>
            <a:r>
              <a:rPr lang="tr-TR" dirty="0"/>
              <a:t>Malzemeler aynı</a:t>
            </a:r>
          </a:p>
          <a:p>
            <a:pPr lvl="1"/>
            <a:r>
              <a:rPr lang="tr-TR" dirty="0"/>
              <a:t>Al ve O elementlerini içermektedir.</a:t>
            </a:r>
          </a:p>
          <a:p>
            <a:r>
              <a:rPr lang="tr-TR" dirty="0"/>
              <a:t>Her birisi </a:t>
            </a:r>
            <a:r>
              <a:rPr lang="tr-TR" b="1" u="sng" dirty="0">
                <a:effectLst>
                  <a:outerShdw blurRad="38100" dist="38100" dir="2700000" algn="tl">
                    <a:srgbClr val="000000">
                      <a:alpha val="43137"/>
                    </a:srgbClr>
                  </a:outerShdw>
                </a:effectLst>
              </a:rPr>
              <a:t>farklı işlemler </a:t>
            </a:r>
            <a:r>
              <a:rPr lang="tr-TR" dirty="0"/>
              <a:t>uygulanarak üretilmiştir.</a:t>
            </a:r>
          </a:p>
          <a:p>
            <a:r>
              <a:rPr lang="tr-TR" dirty="0"/>
              <a:t>Her birisinin ışığı geçirme </a:t>
            </a:r>
            <a:r>
              <a:rPr lang="tr-TR" b="1" u="sng" dirty="0">
                <a:effectLst>
                  <a:outerShdw blurRad="38100" dist="38100" dir="2700000" algn="tl">
                    <a:srgbClr val="000000">
                      <a:alpha val="43137"/>
                    </a:srgbClr>
                  </a:outerShdw>
                </a:effectLst>
              </a:rPr>
              <a:t>özelliklerinin farklı</a:t>
            </a:r>
            <a:r>
              <a:rPr lang="tr-TR" dirty="0"/>
              <a:t> olduğu görülmektedir.</a:t>
            </a:r>
          </a:p>
          <a:p>
            <a:pPr lvl="1"/>
            <a:r>
              <a:rPr lang="tr-TR" dirty="0"/>
              <a:t>Optik özellik</a:t>
            </a:r>
          </a:p>
          <a:p>
            <a:r>
              <a:rPr lang="tr-TR" dirty="0"/>
              <a:t>Her bir ürünün ışığa karşı sergilediği </a:t>
            </a:r>
            <a:r>
              <a:rPr lang="tr-TR" b="1" u="sng" dirty="0">
                <a:effectLst>
                  <a:outerShdw blurRad="38100" dist="38100" dir="2700000" algn="tl">
                    <a:srgbClr val="000000">
                      <a:alpha val="43137"/>
                    </a:srgbClr>
                  </a:outerShdw>
                </a:effectLst>
              </a:rPr>
              <a:t>performans farklıdır.</a:t>
            </a:r>
          </a:p>
          <a:p>
            <a:pPr lvl="1"/>
            <a:r>
              <a:rPr lang="tr-TR" dirty="0"/>
              <a:t>Saydam, yarı saydam, </a:t>
            </a:r>
            <a:r>
              <a:rPr lang="tr-TR" dirty="0" err="1"/>
              <a:t>opak</a:t>
            </a:r>
            <a:endParaRPr lang="tr-TR" dirty="0"/>
          </a:p>
          <a:p>
            <a:endParaRPr lang="tr-TR" dirty="0"/>
          </a:p>
          <a:p>
            <a:pPr marL="274320" lvl="1" indent="0">
              <a:buFont typeface="Wingdings" pitchFamily="2" charset="2"/>
              <a:buNone/>
            </a:pPr>
            <a:endParaRPr lang="tr-TR" dirty="0"/>
          </a:p>
        </p:txBody>
      </p:sp>
    </p:spTree>
    <p:extLst>
      <p:ext uri="{BB962C8B-B14F-4D97-AF65-F5344CB8AC3E}">
        <p14:creationId xmlns:p14="http://schemas.microsoft.com/office/powerpoint/2010/main" val="1034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left)">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wipe(left)">
                                      <p:cBhvr>
                                        <p:cTn id="23" dur="500"/>
                                        <p:tgtEl>
                                          <p:spTgt spid="10">
                                            <p:txEl>
                                              <p:pRg st="3" end="3"/>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wipe(left)">
                                      <p:cBhvr>
                                        <p:cTn id="26" dur="500"/>
                                        <p:tgtEl>
                                          <p:spTgt spid="1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wipe(left)">
                                      <p:cBhvr>
                                        <p:cTn id="31" dur="500"/>
                                        <p:tgtEl>
                                          <p:spTgt spid="10">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xEl>
                                              <p:pRg st="6" end="6"/>
                                            </p:txEl>
                                          </p:spTgt>
                                        </p:tgtEl>
                                        <p:attrNameLst>
                                          <p:attrName>style.visibility</p:attrName>
                                        </p:attrNameLst>
                                      </p:cBhvr>
                                      <p:to>
                                        <p:strVal val="visible"/>
                                      </p:to>
                                    </p:set>
                                    <p:animEffect transition="in" filter="wipe(left)">
                                      <p:cBhvr>
                                        <p:cTn id="36" dur="500"/>
                                        <p:tgtEl>
                                          <p:spTgt spid="10">
                                            <p:txEl>
                                              <p:pRg st="6" end="6"/>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animEffect transition="in" filter="wipe(left)">
                                      <p:cBhvr>
                                        <p:cTn id="39" dur="500"/>
                                        <p:tgtEl>
                                          <p:spTgt spid="10">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xEl>
                                              <p:pRg st="8" end="8"/>
                                            </p:txEl>
                                          </p:spTgt>
                                        </p:tgtEl>
                                        <p:attrNameLst>
                                          <p:attrName>style.visibility</p:attrName>
                                        </p:attrNameLst>
                                      </p:cBhvr>
                                      <p:to>
                                        <p:strVal val="visible"/>
                                      </p:to>
                                    </p:set>
                                    <p:animEffect transition="in" filter="wipe(left)">
                                      <p:cBhvr>
                                        <p:cTn id="44" dur="500"/>
                                        <p:tgtEl>
                                          <p:spTgt spid="10">
                                            <p:txEl>
                                              <p:pRg st="8" end="8"/>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animEffect transition="in" filter="wipe(left)">
                                      <p:cBhvr>
                                        <p:cTn id="4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Yazı Tipi">
  <a:themeElements>
    <a:clrScheme name="Wood Type Yazı Tipi">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Yazı Tipi">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Yazı Tipi">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TM03090434[[fn=Tahta Yazı]]</Template>
  <TotalTime>3536</TotalTime>
  <Words>2684</Words>
  <Application>Microsoft Office PowerPoint</Application>
  <PresentationFormat>Geniş ekran</PresentationFormat>
  <Paragraphs>752</Paragraphs>
  <Slides>57</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57</vt:i4>
      </vt:variant>
    </vt:vector>
  </HeadingPairs>
  <TitlesOfParts>
    <vt:vector size="65" baseType="lpstr">
      <vt:lpstr>Arial</vt:lpstr>
      <vt:lpstr>Calibri</vt:lpstr>
      <vt:lpstr>Rockwell</vt:lpstr>
      <vt:lpstr>Rockwell Condensed</vt:lpstr>
      <vt:lpstr>Rockwell Extra Bold</vt:lpstr>
      <vt:lpstr>Times New Roman</vt:lpstr>
      <vt:lpstr>Wingdings</vt:lpstr>
      <vt:lpstr>Wood Type Yazı Tipi</vt:lpstr>
      <vt:lpstr>Biyomedikal Teknoloji</vt:lpstr>
      <vt:lpstr>PowerPoint Sunusu</vt:lpstr>
      <vt:lpstr>Ders İçeriği</vt:lpstr>
      <vt:lpstr>BÖLÜM-1 Temel Malzeme Bilimi</vt:lpstr>
      <vt:lpstr>TEMEL MALZEME BİLİMİ</vt:lpstr>
      <vt:lpstr>MalzemelerİN PERFORMANSı NELERE BAĞLI</vt:lpstr>
      <vt:lpstr>PowerPoint Sunusu</vt:lpstr>
      <vt:lpstr>PowerPoint Sunusu</vt:lpstr>
      <vt:lpstr>Malzemelerde atomik yapı ve özellik</vt:lpstr>
      <vt:lpstr>PowerPoint Sunusu</vt:lpstr>
      <vt:lpstr>Atomların doğadaki formları</vt:lpstr>
      <vt:lpstr>Katılarda atomsal bağlar</vt:lpstr>
      <vt:lpstr>PowerPoint Sunusu</vt:lpstr>
      <vt:lpstr>Katılarda Kristal Yapı</vt:lpstr>
      <vt:lpstr>Basit kübik KRİSTAL (BKK) SIMPLE cubIc crystal (SCC)</vt:lpstr>
      <vt:lpstr>Yüzey merkezli kübik KRİSTAL (YMK) FACE CENTERED CUBIC CRYSTAL (FCC)</vt:lpstr>
      <vt:lpstr>HACİM MERKEZLİ KÜBİK KRİSTAL (HMK) BODY-CENTERED CUBIC CRYSTAL (BCC)</vt:lpstr>
      <vt:lpstr>HEKZAGONAL SIKI PAKET (HSP) HEXAGONAL CLOSE-PACKED (HCP)</vt:lpstr>
      <vt:lpstr>Bazı METAL elementlerin  kristal yapıları</vt:lpstr>
      <vt:lpstr>Kristal Dışı Katılar</vt:lpstr>
      <vt:lpstr>Katı MalzemelerDE SınıflandırMA</vt:lpstr>
      <vt:lpstr>BÖLÜM-2 BİYOMALZEMELER</vt:lpstr>
      <vt:lpstr>Biyomalzeme nedir?</vt:lpstr>
      <vt:lpstr>PowerPoint Sunusu</vt:lpstr>
      <vt:lpstr>İnsan vücudunda Biyomalzeme uygulamaları</vt:lpstr>
      <vt:lpstr>Biyomalemelerin global ölçekte piyasa payı</vt:lpstr>
      <vt:lpstr>Biyomalzemelerin genel Karakteristikleri</vt:lpstr>
      <vt:lpstr>BİYOMALZEMELERDE SınıflandırıMA</vt:lpstr>
      <vt:lpstr>Metallerin Genel Fiziksel Özellikleri</vt:lpstr>
      <vt:lpstr>Biyometaller</vt:lpstr>
      <vt:lpstr>Biyometaller ve kullanım alanları</vt:lpstr>
      <vt:lpstr>Seramik Malzemeler</vt:lpstr>
      <vt:lpstr>Kristal Yapılı Seramikler</vt:lpstr>
      <vt:lpstr>Seramiklerde İyonların Elektrik Yükü</vt:lpstr>
      <vt:lpstr>Seramiklerin Fiziksel Özellikleri</vt:lpstr>
      <vt:lpstr>Biyoseramikler</vt:lpstr>
      <vt:lpstr>BiyoSERAMİKLER ve kullanım alanları</vt:lpstr>
      <vt:lpstr>Polimerler</vt:lpstr>
      <vt:lpstr>PowerPoint Sunusu</vt:lpstr>
      <vt:lpstr>PowerPoint Sunusu</vt:lpstr>
      <vt:lpstr>Polimerlerin Molekül Yapısı</vt:lpstr>
      <vt:lpstr>POLİMER TÜRLERİ</vt:lpstr>
      <vt:lpstr>BiyoPOLİMERLER ve kullanım alanları</vt:lpstr>
      <vt:lpstr>Biyokompozitler ve Uygulamaları</vt:lpstr>
      <vt:lpstr>BİYOMALZEME UYGULAMALARI</vt:lpstr>
      <vt:lpstr>PowerPoint Sunusu</vt:lpstr>
      <vt:lpstr>BÖLÜM-3 BİYOUYUMLULUK</vt:lpstr>
      <vt:lpstr>Biyouyumluluk  (BIocompatIbIlIty)</vt:lpstr>
      <vt:lpstr>Biyouyumlu Olmayan Malzemelerde Karşılaşılan Problemler</vt:lpstr>
      <vt:lpstr>Biyoouyumluluk Testlerinin Uygulanması</vt:lpstr>
      <vt:lpstr>PowerPoint Sunusu</vt:lpstr>
      <vt:lpstr>ın-vıtro Testler</vt:lpstr>
      <vt:lpstr>ın-vıvo Testler</vt:lpstr>
      <vt:lpstr>ın-vıvo Testlerin Seçimi</vt:lpstr>
      <vt:lpstr>PowerPoint Sunusu</vt:lpstr>
      <vt:lpstr>Biyomalzemelere Uygulanan  ın-vıvo Testler</vt:lpstr>
      <vt:lpstr>PowerPoint Sunusu</vt:lpstr>
    </vt:vector>
  </TitlesOfParts>
  <Company>SolidShare.Net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Biyomedikal Teknoloji</dc:title>
  <dc:creator>Progressive</dc:creator>
  <cp:lastModifiedBy>Progressive</cp:lastModifiedBy>
  <cp:revision>109</cp:revision>
  <dcterms:created xsi:type="dcterms:W3CDTF">2023-02-07T08:29:37Z</dcterms:created>
  <dcterms:modified xsi:type="dcterms:W3CDTF">2023-03-06T09:17:25Z</dcterms:modified>
</cp:coreProperties>
</file>